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5"/>
    <p:sldMasterId id="2147483668" r:id="rId6"/>
  </p:sldMasterIdLst>
  <p:notesMasterIdLst>
    <p:notesMasterId r:id="rId35"/>
  </p:notesMasterIdLst>
  <p:handoutMasterIdLst>
    <p:handoutMasterId r:id="rId36"/>
  </p:handoutMasterIdLst>
  <p:sldIdLst>
    <p:sldId id="726" r:id="rId7"/>
    <p:sldId id="595" r:id="rId8"/>
    <p:sldId id="725" r:id="rId9"/>
    <p:sldId id="727" r:id="rId10"/>
    <p:sldId id="605" r:id="rId11"/>
    <p:sldId id="602" r:id="rId12"/>
    <p:sldId id="680" r:id="rId13"/>
    <p:sldId id="580" r:id="rId14"/>
    <p:sldId id="583" r:id="rId15"/>
    <p:sldId id="601" r:id="rId16"/>
    <p:sldId id="730" r:id="rId17"/>
    <p:sldId id="732" r:id="rId18"/>
    <p:sldId id="733" r:id="rId19"/>
    <p:sldId id="734" r:id="rId20"/>
    <p:sldId id="731" r:id="rId21"/>
    <p:sldId id="596" r:id="rId22"/>
    <p:sldId id="589" r:id="rId23"/>
    <p:sldId id="709" r:id="rId24"/>
    <p:sldId id="710" r:id="rId25"/>
    <p:sldId id="723" r:id="rId26"/>
    <p:sldId id="606" r:id="rId27"/>
    <p:sldId id="607" r:id="rId28"/>
    <p:sldId id="658" r:id="rId29"/>
    <p:sldId id="702" r:id="rId30"/>
    <p:sldId id="728" r:id="rId31"/>
    <p:sldId id="724" r:id="rId32"/>
    <p:sldId id="729" r:id="rId33"/>
    <p:sldId id="576" r:id="rId34"/>
  </p:sldIdLst>
  <p:sldSz cx="9144000" cy="6858000" type="screen4x3"/>
  <p:notesSz cx="7010400" cy="9296400"/>
  <p:custDataLst>
    <p:tags r:id="rId37"/>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
          <p15:clr>
            <a:srgbClr val="A4A3A4"/>
          </p15:clr>
        </p15:guide>
        <p15:guide id="2" orient="horz" pos="4162">
          <p15:clr>
            <a:srgbClr val="A4A3A4"/>
          </p15:clr>
        </p15:guide>
        <p15:guide id="3" orient="horz" pos="731">
          <p15:clr>
            <a:srgbClr val="A4A3A4"/>
          </p15:clr>
        </p15:guide>
        <p15:guide id="4" orient="horz" pos="799">
          <p15:clr>
            <a:srgbClr val="A4A3A4"/>
          </p15:clr>
        </p15:guide>
        <p15:guide id="5" orient="horz" pos="3775">
          <p15:clr>
            <a:srgbClr val="A4A3A4"/>
          </p15:clr>
        </p15:guide>
        <p15:guide id="6" pos="1446">
          <p15:clr>
            <a:srgbClr val="A4A3A4"/>
          </p15:clr>
        </p15:guide>
        <p15:guide id="7" pos="158">
          <p15:clr>
            <a:srgbClr val="A4A3A4"/>
          </p15:clr>
        </p15:guide>
        <p15:guide id="8" pos="5602">
          <p15:clr>
            <a:srgbClr val="A4A3A4"/>
          </p15:clr>
        </p15:guide>
        <p15:guide id="9" pos="4314">
          <p15:clr>
            <a:srgbClr val="A4A3A4"/>
          </p15:clr>
        </p15:guide>
        <p15:guide id="10" pos="4218">
          <p15:clr>
            <a:srgbClr val="A4A3A4"/>
          </p15:clr>
        </p15:guide>
        <p15:guide id="11" pos="2929">
          <p15:clr>
            <a:srgbClr val="A4A3A4"/>
          </p15:clr>
        </p15:guide>
        <p15:guide id="12" pos="2831">
          <p15:clr>
            <a:srgbClr val="A4A3A4"/>
          </p15:clr>
        </p15:guide>
        <p15:guide id="13" pos="154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6F0"/>
    <a:srgbClr val="6E5091"/>
    <a:srgbClr val="FECB00"/>
    <a:srgbClr val="988F86"/>
    <a:srgbClr val="009FDA"/>
    <a:srgbClr val="E98300"/>
    <a:srgbClr val="C4262E"/>
    <a:srgbClr val="000000"/>
    <a:srgbClr val="FFFF00"/>
    <a:srgbClr val="3F9C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6" autoAdjust="0"/>
    <p:restoredTop sz="90409" autoAdjust="0"/>
  </p:normalViewPr>
  <p:slideViewPr>
    <p:cSldViewPr snapToObjects="1" showGuides="1">
      <p:cViewPr varScale="1">
        <p:scale>
          <a:sx n="98" d="100"/>
          <a:sy n="98" d="100"/>
        </p:scale>
        <p:origin x="570" y="90"/>
      </p:cViewPr>
      <p:guideLst>
        <p:guide orient="horz" pos="164"/>
        <p:guide orient="horz" pos="4162"/>
        <p:guide orient="horz" pos="731"/>
        <p:guide orient="horz" pos="799"/>
        <p:guide orient="horz" pos="3775"/>
        <p:guide pos="1446"/>
        <p:guide pos="158"/>
        <p:guide pos="5602"/>
        <p:guide pos="4314"/>
        <p:guide pos="4218"/>
        <p:guide pos="2929"/>
        <p:guide pos="2831"/>
        <p:guide pos="1544"/>
      </p:guideLst>
    </p:cSldViewPr>
  </p:slideViewPr>
  <p:outlineViewPr>
    <p:cViewPr>
      <p:scale>
        <a:sx n="33" d="100"/>
        <a:sy n="33" d="100"/>
      </p:scale>
      <p:origin x="0" y="22512"/>
    </p:cViewPr>
  </p:outlineViewPr>
  <p:notesTextViewPr>
    <p:cViewPr>
      <p:scale>
        <a:sx n="1" d="1"/>
        <a:sy n="1" d="1"/>
      </p:scale>
      <p:origin x="0" y="0"/>
    </p:cViewPr>
  </p:notesTextViewPr>
  <p:sorterViewPr>
    <p:cViewPr>
      <p:scale>
        <a:sx n="50" d="100"/>
        <a:sy n="50" d="100"/>
      </p:scale>
      <p:origin x="0" y="0"/>
    </p:cViewPr>
  </p:sorterViewPr>
  <p:notesViewPr>
    <p:cSldViewPr snapToObjects="1">
      <p:cViewPr varScale="1">
        <p:scale>
          <a:sx n="86" d="100"/>
          <a:sy n="86" d="100"/>
        </p:scale>
        <p:origin x="-197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981532800685"/>
          <c:y val="2.9778172889679114E-2"/>
          <c:w val="0.61679126626438407"/>
          <c:h val="0.83174498348996684"/>
        </c:manualLayout>
      </c:layout>
      <c:barChart>
        <c:barDir val="col"/>
        <c:grouping val="clustered"/>
        <c:varyColors val="0"/>
        <c:ser>
          <c:idx val="0"/>
          <c:order val="0"/>
          <c:invertIfNegative val="0"/>
          <c:dPt>
            <c:idx val="0"/>
            <c:invertIfNegative val="0"/>
            <c:bubble3D val="0"/>
            <c:spPr>
              <a:solidFill>
                <a:srgbClr val="003591"/>
              </a:solidFill>
            </c:spPr>
          </c:dPt>
          <c:dPt>
            <c:idx val="1"/>
            <c:invertIfNegative val="0"/>
            <c:bubble3D val="0"/>
            <c:spPr>
              <a:solidFill>
                <a:srgbClr val="3F9C35"/>
              </a:solidFill>
            </c:spPr>
          </c:dPt>
          <c:dPt>
            <c:idx val="2"/>
            <c:invertIfNegative val="0"/>
            <c:bubble3D val="0"/>
            <c:spPr>
              <a:solidFill>
                <a:srgbClr val="E98300"/>
              </a:solidFill>
            </c:spPr>
          </c:dPt>
          <c:dPt>
            <c:idx val="3"/>
            <c:invertIfNegative val="0"/>
            <c:bubble3D val="0"/>
            <c:spPr>
              <a:solidFill>
                <a:srgbClr val="C4262E"/>
              </a:solidFill>
            </c:spPr>
          </c:dPt>
          <c:dLbls>
            <c:dLbl>
              <c:idx val="0"/>
              <c:spPr/>
              <c:txPr>
                <a:bodyPr/>
                <a:lstStyle/>
                <a:p>
                  <a:pPr>
                    <a:defRPr sz="900">
                      <a:solidFill>
                        <a:schemeClr val="bg1"/>
                      </a:solidFill>
                    </a:defRPr>
                  </a:pPr>
                  <a:endParaRPr lang="en-US"/>
                </a:p>
              </c:txPr>
              <c:dLblPos val="ctr"/>
              <c:showLegendKey val="0"/>
              <c:showVal val="1"/>
              <c:showCatName val="0"/>
              <c:showSerName val="0"/>
              <c:showPercent val="0"/>
              <c:showBubbleSize val="0"/>
            </c:dLbl>
            <c:dLbl>
              <c:idx val="3"/>
              <c:layout>
                <c:manualLayout>
                  <c:x val="-2.9390154298310064E-3"/>
                  <c:y val="6.9627042587418503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Sheet1!$C$3:$F$3</c:f>
              <c:strCache>
                <c:ptCount val="4"/>
                <c:pt idx="0">
                  <c:v>Technical Potential</c:v>
                </c:pt>
                <c:pt idx="1">
                  <c:v>Economic Potential </c:v>
                </c:pt>
                <c:pt idx="2">
                  <c:v>75% Achievable (Program)</c:v>
                </c:pt>
                <c:pt idx="3">
                  <c:v>50% Achievable (Program)</c:v>
                </c:pt>
              </c:strCache>
            </c:strRef>
          </c:cat>
          <c:val>
            <c:numRef>
              <c:f>Sheet1!$C$4:$F$4</c:f>
              <c:numCache>
                <c:formatCode>#,##0</c:formatCode>
                <c:ptCount val="4"/>
                <c:pt idx="0">
                  <c:v>25181</c:v>
                </c:pt>
                <c:pt idx="1">
                  <c:v>14437</c:v>
                </c:pt>
                <c:pt idx="2">
                  <c:v>3784</c:v>
                </c:pt>
                <c:pt idx="3">
                  <c:v>2112</c:v>
                </c:pt>
              </c:numCache>
            </c:numRef>
          </c:val>
        </c:ser>
        <c:dLbls>
          <c:showLegendKey val="0"/>
          <c:showVal val="0"/>
          <c:showCatName val="0"/>
          <c:showSerName val="0"/>
          <c:showPercent val="0"/>
          <c:showBubbleSize val="0"/>
        </c:dLbls>
        <c:gapWidth val="75"/>
        <c:axId val="152853056"/>
        <c:axId val="152853448"/>
      </c:barChart>
      <c:lineChart>
        <c:grouping val="standard"/>
        <c:varyColors val="0"/>
        <c:ser>
          <c:idx val="1"/>
          <c:order val="1"/>
          <c:spPr>
            <a:ln>
              <a:noFill/>
            </a:ln>
          </c:spPr>
          <c:marker>
            <c:symbol val="triangle"/>
            <c:size val="7"/>
            <c:spPr>
              <a:solidFill>
                <a:srgbClr val="FFFF00"/>
              </a:solidFill>
              <a:ln>
                <a:solidFill>
                  <a:srgbClr val="000000"/>
                </a:solidFill>
              </a:ln>
            </c:spPr>
          </c:marker>
          <c:dLbls>
            <c:spPr>
              <a:noFill/>
              <a:ln>
                <a:noFill/>
              </a:ln>
              <a:effectLst/>
            </c:spPr>
            <c:txPr>
              <a:bodyPr/>
              <a:lstStyle/>
              <a:p>
                <a:pPr>
                  <a:defRPr sz="9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Sheet1!$C$3:$F$3</c:f>
              <c:strCache>
                <c:ptCount val="4"/>
                <c:pt idx="0">
                  <c:v>Technical Potential</c:v>
                </c:pt>
                <c:pt idx="1">
                  <c:v>Economic Potential </c:v>
                </c:pt>
                <c:pt idx="2">
                  <c:v>75% Achievable (Program)</c:v>
                </c:pt>
                <c:pt idx="3">
                  <c:v>50% Achievable (Program)</c:v>
                </c:pt>
              </c:strCache>
            </c:strRef>
          </c:cat>
          <c:val>
            <c:numRef>
              <c:f>Sheet1!$C$5:$F$5</c:f>
              <c:numCache>
                <c:formatCode>0%</c:formatCode>
                <c:ptCount val="4"/>
                <c:pt idx="0">
                  <c:v>0.39</c:v>
                </c:pt>
                <c:pt idx="1">
                  <c:v>0.22</c:v>
                </c:pt>
                <c:pt idx="2">
                  <c:v>0.06</c:v>
                </c:pt>
                <c:pt idx="3">
                  <c:v>0.03</c:v>
                </c:pt>
              </c:numCache>
            </c:numRef>
          </c:val>
          <c:smooth val="0"/>
        </c:ser>
        <c:dLbls>
          <c:showLegendKey val="0"/>
          <c:showVal val="0"/>
          <c:showCatName val="0"/>
          <c:showSerName val="0"/>
          <c:showPercent val="0"/>
          <c:showBubbleSize val="0"/>
        </c:dLbls>
        <c:marker val="1"/>
        <c:smooth val="0"/>
        <c:axId val="152754632"/>
        <c:axId val="152853840"/>
      </c:lineChart>
      <c:catAx>
        <c:axId val="152853056"/>
        <c:scaling>
          <c:orientation val="minMax"/>
        </c:scaling>
        <c:delete val="0"/>
        <c:axPos val="b"/>
        <c:numFmt formatCode="General" sourceLinked="0"/>
        <c:majorTickMark val="out"/>
        <c:minorTickMark val="none"/>
        <c:tickLblPos val="nextTo"/>
        <c:crossAx val="152853448"/>
        <c:crosses val="autoZero"/>
        <c:auto val="1"/>
        <c:lblAlgn val="ctr"/>
        <c:lblOffset val="100"/>
        <c:noMultiLvlLbl val="0"/>
      </c:catAx>
      <c:valAx>
        <c:axId val="152853448"/>
        <c:scaling>
          <c:orientation val="minMax"/>
        </c:scaling>
        <c:delete val="0"/>
        <c:axPos val="l"/>
        <c:majorGridlines>
          <c:spPr>
            <a:ln>
              <a:solidFill>
                <a:schemeClr val="bg1">
                  <a:lumMod val="75000"/>
                </a:schemeClr>
              </a:solidFill>
            </a:ln>
          </c:spPr>
        </c:majorGridlines>
        <c:title>
          <c:tx>
            <c:rich>
              <a:bodyPr rot="0" vert="horz"/>
              <a:lstStyle/>
              <a:p>
                <a:pPr>
                  <a:defRPr/>
                </a:pPr>
                <a:r>
                  <a:rPr lang="en-US" dirty="0"/>
                  <a:t>Energy Savings </a:t>
                </a:r>
                <a:endParaRPr lang="en-US" dirty="0" smtClean="0"/>
              </a:p>
              <a:p>
                <a:pPr>
                  <a:defRPr/>
                </a:pPr>
                <a:r>
                  <a:rPr lang="en-US" dirty="0" smtClean="0"/>
                  <a:t>(</a:t>
                </a:r>
                <a:r>
                  <a:rPr lang="en-US" dirty="0" err="1"/>
                  <a:t>GWh</a:t>
                </a:r>
                <a:r>
                  <a:rPr lang="en-US" dirty="0"/>
                  <a:t>)</a:t>
                </a:r>
              </a:p>
            </c:rich>
          </c:tx>
          <c:overlay val="0"/>
        </c:title>
        <c:numFmt formatCode="#,##0" sourceLinked="1"/>
        <c:majorTickMark val="out"/>
        <c:minorTickMark val="none"/>
        <c:tickLblPos val="nextTo"/>
        <c:crossAx val="152853056"/>
        <c:crosses val="autoZero"/>
        <c:crossBetween val="between"/>
      </c:valAx>
      <c:valAx>
        <c:axId val="152853840"/>
        <c:scaling>
          <c:orientation val="minMax"/>
        </c:scaling>
        <c:delete val="0"/>
        <c:axPos val="r"/>
        <c:title>
          <c:tx>
            <c:rich>
              <a:bodyPr rot="0" vert="horz"/>
              <a:lstStyle/>
              <a:p>
                <a:pPr>
                  <a:defRPr/>
                </a:pPr>
                <a:r>
                  <a:rPr lang="en-US" dirty="0"/>
                  <a:t>Savings as </a:t>
                </a:r>
                <a:endParaRPr lang="en-US" dirty="0" smtClean="0"/>
              </a:p>
              <a:p>
                <a:pPr>
                  <a:defRPr/>
                </a:pPr>
                <a:r>
                  <a:rPr lang="en-US" dirty="0" smtClean="0"/>
                  <a:t>% </a:t>
                </a:r>
                <a:r>
                  <a:rPr lang="en-US" dirty="0"/>
                  <a:t>of Base</a:t>
                </a:r>
              </a:p>
            </c:rich>
          </c:tx>
          <c:overlay val="0"/>
        </c:title>
        <c:numFmt formatCode="0%" sourceLinked="1"/>
        <c:majorTickMark val="out"/>
        <c:minorTickMark val="none"/>
        <c:tickLblPos val="nextTo"/>
        <c:crossAx val="152754632"/>
        <c:crosses val="max"/>
        <c:crossBetween val="between"/>
      </c:valAx>
      <c:catAx>
        <c:axId val="152754632"/>
        <c:scaling>
          <c:orientation val="minMax"/>
        </c:scaling>
        <c:delete val="1"/>
        <c:axPos val="b"/>
        <c:numFmt formatCode="General" sourceLinked="1"/>
        <c:majorTickMark val="out"/>
        <c:minorTickMark val="none"/>
        <c:tickLblPos val="nextTo"/>
        <c:crossAx val="152853840"/>
        <c:crosses val="autoZero"/>
        <c:auto val="1"/>
        <c:lblAlgn val="ctr"/>
        <c:lblOffset val="100"/>
        <c:noMultiLvlLbl val="0"/>
      </c:catAx>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A90A88-0626-43C3-A388-A1EFAA5D5D5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BA92D787-0207-4E8B-AEC3-2CB5A05D7B79}">
      <dgm:prSet phldrT="[Text]" custT="1"/>
      <dgm:spPr/>
      <dgm:t>
        <a:bodyPr/>
        <a:lstStyle/>
        <a:p>
          <a:r>
            <a:rPr lang="en-GB" sz="1700" dirty="0" smtClean="0">
              <a:solidFill>
                <a:schemeClr val="tx1"/>
              </a:solidFill>
            </a:rPr>
            <a:t>Measure Data</a:t>
          </a:r>
          <a:endParaRPr lang="en-GB" sz="1700" dirty="0">
            <a:solidFill>
              <a:schemeClr val="tx1"/>
            </a:solidFill>
          </a:endParaRPr>
        </a:p>
      </dgm:t>
    </dgm:pt>
    <dgm:pt modelId="{FE2454C2-C157-4EEC-85A4-0F036C1BC1D3}" type="parTrans" cxnId="{DE863B60-95DD-4B7B-9686-C17CBBF96B83}">
      <dgm:prSet/>
      <dgm:spPr/>
      <dgm:t>
        <a:bodyPr/>
        <a:lstStyle/>
        <a:p>
          <a:endParaRPr lang="en-GB" sz="1200"/>
        </a:p>
      </dgm:t>
    </dgm:pt>
    <dgm:pt modelId="{18BD1707-8AD5-4C92-83FB-4BA8606CFBEC}" type="sibTrans" cxnId="{DE863B60-95DD-4B7B-9686-C17CBBF96B83}">
      <dgm:prSet/>
      <dgm:spPr/>
      <dgm:t>
        <a:bodyPr/>
        <a:lstStyle/>
        <a:p>
          <a:endParaRPr lang="en-GB" sz="1200"/>
        </a:p>
      </dgm:t>
    </dgm:pt>
    <dgm:pt modelId="{EB4C6A15-3393-4A2A-BBAB-FF75B76B47BD}">
      <dgm:prSet custT="1"/>
      <dgm:spPr/>
      <dgm:t>
        <a:bodyPr/>
        <a:lstStyle/>
        <a:p>
          <a:pPr rtl="0">
            <a:spcAft>
              <a:spcPts val="1200"/>
            </a:spcAft>
          </a:pPr>
          <a:r>
            <a:rPr lang="en-US" sz="1400" dirty="0" smtClean="0"/>
            <a:t>EIA CBECS</a:t>
          </a:r>
          <a:endParaRPr lang="en-GB" sz="1400" dirty="0"/>
        </a:p>
      </dgm:t>
    </dgm:pt>
    <dgm:pt modelId="{BCEE71B5-6778-4110-AE9B-476D756D1E64}" type="parTrans" cxnId="{087AD823-5289-4374-8ADE-ABC94E698569}">
      <dgm:prSet/>
      <dgm:spPr/>
      <dgm:t>
        <a:bodyPr/>
        <a:lstStyle/>
        <a:p>
          <a:endParaRPr lang="en-GB" sz="1200"/>
        </a:p>
      </dgm:t>
    </dgm:pt>
    <dgm:pt modelId="{8D155AA1-3F5D-42B4-970F-E9D4BD64CBD6}" type="sibTrans" cxnId="{087AD823-5289-4374-8ADE-ABC94E698569}">
      <dgm:prSet/>
      <dgm:spPr/>
      <dgm:t>
        <a:bodyPr/>
        <a:lstStyle/>
        <a:p>
          <a:endParaRPr lang="en-GB" sz="1200"/>
        </a:p>
      </dgm:t>
    </dgm:pt>
    <dgm:pt modelId="{F3FE51C9-5874-4534-9912-941FE2DD90E3}">
      <dgm:prSet custT="1"/>
      <dgm:spPr/>
      <dgm:t>
        <a:bodyPr/>
        <a:lstStyle/>
        <a:p>
          <a:r>
            <a:rPr lang="en-GB" sz="1700" dirty="0" smtClean="0">
              <a:solidFill>
                <a:schemeClr val="tx1"/>
              </a:solidFill>
            </a:rPr>
            <a:t>Economic Data</a:t>
          </a:r>
        </a:p>
      </dgm:t>
    </dgm:pt>
    <dgm:pt modelId="{AFE2949A-D15D-4876-9E54-97A06AC2CFB0}" type="parTrans" cxnId="{72957ED7-441D-4DF3-8E81-FB30B2E947F7}">
      <dgm:prSet/>
      <dgm:spPr/>
      <dgm:t>
        <a:bodyPr/>
        <a:lstStyle/>
        <a:p>
          <a:endParaRPr lang="en-GB" sz="1200"/>
        </a:p>
      </dgm:t>
    </dgm:pt>
    <dgm:pt modelId="{50B4204A-F859-446C-B511-9FC6B8E553FF}" type="sibTrans" cxnId="{72957ED7-441D-4DF3-8E81-FB30B2E947F7}">
      <dgm:prSet/>
      <dgm:spPr/>
      <dgm:t>
        <a:bodyPr/>
        <a:lstStyle/>
        <a:p>
          <a:endParaRPr lang="en-GB" sz="1200"/>
        </a:p>
      </dgm:t>
    </dgm:pt>
    <dgm:pt modelId="{E9F0DD89-3A69-4562-A478-EEAD42EB0BF4}">
      <dgm:prSet custT="1"/>
      <dgm:spPr/>
      <dgm:t>
        <a:bodyPr/>
        <a:lstStyle/>
        <a:p>
          <a:pPr rtl="0">
            <a:spcAft>
              <a:spcPts val="1200"/>
            </a:spcAft>
          </a:pPr>
          <a:r>
            <a:rPr lang="en-US" sz="1400" dirty="0" smtClean="0"/>
            <a:t>Customer Discount Rate * </a:t>
          </a:r>
          <a:endParaRPr lang="en-GB" sz="1400" dirty="0"/>
        </a:p>
      </dgm:t>
    </dgm:pt>
    <dgm:pt modelId="{BC8A6451-68DF-44A3-BF47-49558B37C974}" type="parTrans" cxnId="{5C1853B8-914C-49C9-80F7-F9CEFEA5B929}">
      <dgm:prSet/>
      <dgm:spPr/>
      <dgm:t>
        <a:bodyPr/>
        <a:lstStyle/>
        <a:p>
          <a:endParaRPr lang="en-GB" sz="1200"/>
        </a:p>
      </dgm:t>
    </dgm:pt>
    <dgm:pt modelId="{99DD9E17-7358-4835-BAFB-1DE2C660798A}" type="sibTrans" cxnId="{5C1853B8-914C-49C9-80F7-F9CEFEA5B929}">
      <dgm:prSet/>
      <dgm:spPr/>
      <dgm:t>
        <a:bodyPr/>
        <a:lstStyle/>
        <a:p>
          <a:endParaRPr lang="en-GB" sz="1200"/>
        </a:p>
      </dgm:t>
    </dgm:pt>
    <dgm:pt modelId="{C2C0E420-75F9-4611-B78F-CCEC1C2BD392}">
      <dgm:prSet custT="1"/>
      <dgm:spPr/>
      <dgm:t>
        <a:bodyPr/>
        <a:lstStyle/>
        <a:p>
          <a:r>
            <a:rPr lang="en-GB" sz="1700" dirty="0" smtClean="0">
              <a:solidFill>
                <a:schemeClr val="tx1"/>
              </a:solidFill>
            </a:rPr>
            <a:t>System Data</a:t>
          </a:r>
        </a:p>
      </dgm:t>
    </dgm:pt>
    <dgm:pt modelId="{40A3A42A-F2CD-43BE-A838-4277728AC563}" type="parTrans" cxnId="{6C3A44E2-4CE2-4F04-A290-3D908BE691B2}">
      <dgm:prSet/>
      <dgm:spPr/>
      <dgm:t>
        <a:bodyPr/>
        <a:lstStyle/>
        <a:p>
          <a:endParaRPr lang="en-GB" sz="1200"/>
        </a:p>
      </dgm:t>
    </dgm:pt>
    <dgm:pt modelId="{F13D6CBB-E797-424D-9A20-51D2791AEC4E}" type="sibTrans" cxnId="{6C3A44E2-4CE2-4F04-A290-3D908BE691B2}">
      <dgm:prSet/>
      <dgm:spPr/>
      <dgm:t>
        <a:bodyPr/>
        <a:lstStyle/>
        <a:p>
          <a:endParaRPr lang="en-GB" sz="1200"/>
        </a:p>
      </dgm:t>
    </dgm:pt>
    <dgm:pt modelId="{BF98CB11-AFE9-472B-9C85-10F6965EAE7B}">
      <dgm:prSet custT="1"/>
      <dgm:spPr/>
      <dgm:t>
        <a:bodyPr/>
        <a:lstStyle/>
        <a:p>
          <a:pPr rtl="0">
            <a:spcAft>
              <a:spcPts val="1200"/>
            </a:spcAft>
          </a:pPr>
          <a:r>
            <a:rPr lang="en-US" sz="1400" dirty="0" smtClean="0"/>
            <a:t>Billing data to identify consumption*</a:t>
          </a:r>
          <a:endParaRPr lang="en-GB" sz="1400" dirty="0"/>
        </a:p>
      </dgm:t>
    </dgm:pt>
    <dgm:pt modelId="{5803BC3C-E71F-46E7-B625-5633D336599B}" type="parTrans" cxnId="{D839BD08-9F72-46CE-A411-72B1A653E0B6}">
      <dgm:prSet/>
      <dgm:spPr/>
      <dgm:t>
        <a:bodyPr/>
        <a:lstStyle/>
        <a:p>
          <a:endParaRPr lang="en-GB" sz="1200"/>
        </a:p>
      </dgm:t>
    </dgm:pt>
    <dgm:pt modelId="{AA34175F-14A6-4901-8A90-DF288C6A1000}" type="sibTrans" cxnId="{D839BD08-9F72-46CE-A411-72B1A653E0B6}">
      <dgm:prSet/>
      <dgm:spPr/>
      <dgm:t>
        <a:bodyPr/>
        <a:lstStyle/>
        <a:p>
          <a:endParaRPr lang="en-GB" sz="1200"/>
        </a:p>
      </dgm:t>
    </dgm:pt>
    <dgm:pt modelId="{DC0C9908-51CD-41DC-A466-F7C44A0A51DA}">
      <dgm:prSet custT="1"/>
      <dgm:spPr/>
      <dgm:t>
        <a:bodyPr/>
        <a:lstStyle/>
        <a:p>
          <a:r>
            <a:rPr lang="en-GB" sz="1700" dirty="0" smtClean="0">
              <a:solidFill>
                <a:schemeClr val="tx1"/>
              </a:solidFill>
            </a:rPr>
            <a:t>Program Budgets</a:t>
          </a:r>
          <a:endParaRPr lang="en-GB" sz="1700" dirty="0">
            <a:solidFill>
              <a:schemeClr val="tx1"/>
            </a:solidFill>
          </a:endParaRPr>
        </a:p>
      </dgm:t>
    </dgm:pt>
    <dgm:pt modelId="{7B18A75A-B829-468E-B9F0-4E557BAB73B1}" type="parTrans" cxnId="{F6308704-6AF8-4394-AF2F-3AB5251FD5B7}">
      <dgm:prSet/>
      <dgm:spPr/>
      <dgm:t>
        <a:bodyPr/>
        <a:lstStyle/>
        <a:p>
          <a:endParaRPr lang="en-GB" sz="1200"/>
        </a:p>
      </dgm:t>
    </dgm:pt>
    <dgm:pt modelId="{BB8EF5E0-61C8-4F10-8EC5-BA3F8C0BBDF5}" type="sibTrans" cxnId="{F6308704-6AF8-4394-AF2F-3AB5251FD5B7}">
      <dgm:prSet/>
      <dgm:spPr/>
      <dgm:t>
        <a:bodyPr/>
        <a:lstStyle/>
        <a:p>
          <a:endParaRPr lang="en-GB" sz="1200"/>
        </a:p>
      </dgm:t>
    </dgm:pt>
    <dgm:pt modelId="{0FA7FA35-8935-4F4F-9635-7E411DEFCD22}">
      <dgm:prSet custT="1"/>
      <dgm:spPr/>
      <dgm:t>
        <a:bodyPr/>
        <a:lstStyle/>
        <a:p>
          <a:r>
            <a:rPr lang="en-GB" sz="1400" dirty="0" smtClean="0"/>
            <a:t>South Carolina utility Program Tracking Data*</a:t>
          </a:r>
          <a:endParaRPr lang="en-GB" sz="1400" dirty="0"/>
        </a:p>
      </dgm:t>
    </dgm:pt>
    <dgm:pt modelId="{042C8C85-D9D5-4A36-A281-95E61F54A0FE}" type="parTrans" cxnId="{A2FDE8D2-CE90-4458-8112-4533AB6C635B}">
      <dgm:prSet/>
      <dgm:spPr/>
      <dgm:t>
        <a:bodyPr/>
        <a:lstStyle/>
        <a:p>
          <a:endParaRPr lang="en-GB" sz="1200"/>
        </a:p>
      </dgm:t>
    </dgm:pt>
    <dgm:pt modelId="{60AE94CB-7472-4286-BFAB-56205E939BB2}" type="sibTrans" cxnId="{A2FDE8D2-CE90-4458-8112-4533AB6C635B}">
      <dgm:prSet/>
      <dgm:spPr/>
      <dgm:t>
        <a:bodyPr/>
        <a:lstStyle/>
        <a:p>
          <a:endParaRPr lang="en-GB" sz="1200"/>
        </a:p>
      </dgm:t>
    </dgm:pt>
    <dgm:pt modelId="{05E34612-42A9-480F-8524-244BD1F42F00}">
      <dgm:prSet custT="1"/>
      <dgm:spPr/>
      <dgm:t>
        <a:bodyPr/>
        <a:lstStyle/>
        <a:p>
          <a:pPr>
            <a:spcAft>
              <a:spcPts val="1200"/>
            </a:spcAft>
          </a:pPr>
          <a:r>
            <a:rPr lang="en-US" sz="1400" dirty="0" smtClean="0"/>
            <a:t>EIA RECS</a:t>
          </a:r>
          <a:endParaRPr lang="en-US" sz="1400" dirty="0"/>
        </a:p>
      </dgm:t>
    </dgm:pt>
    <dgm:pt modelId="{6642AE3F-BC8A-410D-8B7F-AD00961E8D25}" type="parTrans" cxnId="{19E4B5D2-F487-4748-B861-7A53E65E17FE}">
      <dgm:prSet/>
      <dgm:spPr/>
      <dgm:t>
        <a:bodyPr/>
        <a:lstStyle/>
        <a:p>
          <a:endParaRPr lang="en-GB" sz="1200"/>
        </a:p>
      </dgm:t>
    </dgm:pt>
    <dgm:pt modelId="{261C7E05-7325-4425-AE80-9087E8C4F39F}" type="sibTrans" cxnId="{19E4B5D2-F487-4748-B861-7A53E65E17FE}">
      <dgm:prSet/>
      <dgm:spPr/>
      <dgm:t>
        <a:bodyPr/>
        <a:lstStyle/>
        <a:p>
          <a:endParaRPr lang="en-GB" sz="1200"/>
        </a:p>
      </dgm:t>
    </dgm:pt>
    <dgm:pt modelId="{717976F4-3B98-4076-9A27-F38CCF0C8C22}">
      <dgm:prSet custT="1"/>
      <dgm:spPr/>
      <dgm:t>
        <a:bodyPr/>
        <a:lstStyle/>
        <a:p>
          <a:pPr>
            <a:spcAft>
              <a:spcPts val="1200"/>
            </a:spcAft>
          </a:pPr>
          <a:r>
            <a:rPr lang="en-US" sz="1400" dirty="0" smtClean="0"/>
            <a:t>ENERGY STAR Calculators </a:t>
          </a:r>
          <a:endParaRPr lang="en-US" sz="1400" dirty="0"/>
        </a:p>
      </dgm:t>
    </dgm:pt>
    <dgm:pt modelId="{87988621-5205-4D64-9316-E3291BE67D08}" type="parTrans" cxnId="{44386492-BBE3-4D4D-8646-7F4818D44225}">
      <dgm:prSet/>
      <dgm:spPr/>
      <dgm:t>
        <a:bodyPr/>
        <a:lstStyle/>
        <a:p>
          <a:endParaRPr lang="en-GB" sz="1200"/>
        </a:p>
      </dgm:t>
    </dgm:pt>
    <dgm:pt modelId="{66B28139-A85B-4667-8B34-5E100B2A535E}" type="sibTrans" cxnId="{44386492-BBE3-4D4D-8646-7F4818D44225}">
      <dgm:prSet/>
      <dgm:spPr/>
      <dgm:t>
        <a:bodyPr/>
        <a:lstStyle/>
        <a:p>
          <a:endParaRPr lang="en-GB" sz="1200"/>
        </a:p>
      </dgm:t>
    </dgm:pt>
    <dgm:pt modelId="{2D77B7F6-5592-4172-A162-D8FAE060018B}">
      <dgm:prSet custT="1"/>
      <dgm:spPr/>
      <dgm:t>
        <a:bodyPr/>
        <a:lstStyle/>
        <a:p>
          <a:pPr>
            <a:spcAft>
              <a:spcPts val="1200"/>
            </a:spcAft>
          </a:pPr>
          <a:r>
            <a:rPr lang="en-US" sz="1400" dirty="0" smtClean="0"/>
            <a:t>EIA Data for South Atlantic </a:t>
          </a:r>
          <a:endParaRPr lang="en-US" sz="1400" dirty="0"/>
        </a:p>
      </dgm:t>
    </dgm:pt>
    <dgm:pt modelId="{09C25B3E-B720-4688-989C-A7BADF8510F7}" type="parTrans" cxnId="{F69E121D-F1FC-46BE-9B1C-557DF54F196A}">
      <dgm:prSet/>
      <dgm:spPr/>
      <dgm:t>
        <a:bodyPr/>
        <a:lstStyle/>
        <a:p>
          <a:endParaRPr lang="en-GB" sz="1200"/>
        </a:p>
      </dgm:t>
    </dgm:pt>
    <dgm:pt modelId="{427D7263-1FEF-4E63-AAD7-660E3CBF4AE6}" type="sibTrans" cxnId="{F69E121D-F1FC-46BE-9B1C-557DF54F196A}">
      <dgm:prSet/>
      <dgm:spPr/>
      <dgm:t>
        <a:bodyPr/>
        <a:lstStyle/>
        <a:p>
          <a:endParaRPr lang="en-GB" sz="1200"/>
        </a:p>
      </dgm:t>
    </dgm:pt>
    <dgm:pt modelId="{EA0728D0-1AF5-4F7C-BDAC-34DA793B719C}">
      <dgm:prSet custT="1"/>
      <dgm:spPr/>
      <dgm:t>
        <a:bodyPr/>
        <a:lstStyle/>
        <a:p>
          <a:pPr>
            <a:spcAft>
              <a:spcPts val="1200"/>
            </a:spcAft>
          </a:pPr>
          <a:r>
            <a:rPr lang="en-US" sz="1400" dirty="0" smtClean="0"/>
            <a:t>TRMs</a:t>
          </a:r>
          <a:endParaRPr lang="en-US" sz="1400" dirty="0"/>
        </a:p>
      </dgm:t>
    </dgm:pt>
    <dgm:pt modelId="{25BF4AA4-37B9-4473-AE78-D5EC4BB55879}" type="parTrans" cxnId="{46290C2B-6C6D-47C8-B0C7-A3A5470A30D2}">
      <dgm:prSet/>
      <dgm:spPr/>
      <dgm:t>
        <a:bodyPr/>
        <a:lstStyle/>
        <a:p>
          <a:endParaRPr lang="en-GB" sz="1200"/>
        </a:p>
      </dgm:t>
    </dgm:pt>
    <dgm:pt modelId="{145A5DE4-B39C-4928-9753-48EFBA5E0698}" type="sibTrans" cxnId="{46290C2B-6C6D-47C8-B0C7-A3A5470A30D2}">
      <dgm:prSet/>
      <dgm:spPr/>
      <dgm:t>
        <a:bodyPr/>
        <a:lstStyle/>
        <a:p>
          <a:endParaRPr lang="en-GB" sz="1200"/>
        </a:p>
      </dgm:t>
    </dgm:pt>
    <dgm:pt modelId="{96BE446A-9675-4099-9DF2-D4A68F047F3F}">
      <dgm:prSet custT="1"/>
      <dgm:spPr/>
      <dgm:t>
        <a:bodyPr/>
        <a:lstStyle/>
        <a:p>
          <a:pPr>
            <a:spcAft>
              <a:spcPts val="1200"/>
            </a:spcAft>
          </a:pPr>
          <a:r>
            <a:rPr lang="en-US" sz="1400" dirty="0" smtClean="0"/>
            <a:t>Inflation Rate * </a:t>
          </a:r>
          <a:endParaRPr lang="en-US" sz="1400" dirty="0"/>
        </a:p>
      </dgm:t>
    </dgm:pt>
    <dgm:pt modelId="{A8D15CFB-453C-4F1D-A51F-455505871F7E}" type="parTrans" cxnId="{A6CDF3ED-7ACA-43EF-AB8A-266E293BFD2D}">
      <dgm:prSet/>
      <dgm:spPr/>
      <dgm:t>
        <a:bodyPr/>
        <a:lstStyle/>
        <a:p>
          <a:endParaRPr lang="en-GB" sz="1200"/>
        </a:p>
      </dgm:t>
    </dgm:pt>
    <dgm:pt modelId="{B8F2F1C4-224D-435D-8938-25665DEEDB32}" type="sibTrans" cxnId="{A6CDF3ED-7ACA-43EF-AB8A-266E293BFD2D}">
      <dgm:prSet/>
      <dgm:spPr/>
      <dgm:t>
        <a:bodyPr/>
        <a:lstStyle/>
        <a:p>
          <a:endParaRPr lang="en-GB" sz="1200"/>
        </a:p>
      </dgm:t>
    </dgm:pt>
    <dgm:pt modelId="{587EE78A-9E1A-4AF0-B0BD-BB6FC85671DA}">
      <dgm:prSet custT="1"/>
      <dgm:spPr/>
      <dgm:t>
        <a:bodyPr/>
        <a:lstStyle/>
        <a:p>
          <a:pPr>
            <a:spcAft>
              <a:spcPts val="1200"/>
            </a:spcAft>
          </a:pPr>
          <a:r>
            <a:rPr lang="en-US" sz="1400" dirty="0" smtClean="0"/>
            <a:t>Utility Discount Rate *</a:t>
          </a:r>
          <a:endParaRPr lang="en-US" sz="1400" dirty="0"/>
        </a:p>
      </dgm:t>
    </dgm:pt>
    <dgm:pt modelId="{A8377B04-465F-4E40-8CE4-33127E3A9BE8}" type="parTrans" cxnId="{95E12D88-CE7B-4B04-8F55-36D3C463FC3F}">
      <dgm:prSet/>
      <dgm:spPr/>
      <dgm:t>
        <a:bodyPr/>
        <a:lstStyle/>
        <a:p>
          <a:endParaRPr lang="en-GB" sz="1200"/>
        </a:p>
      </dgm:t>
    </dgm:pt>
    <dgm:pt modelId="{D3F4B8AB-286C-4AC3-91CB-D6C89F811072}" type="sibTrans" cxnId="{95E12D88-CE7B-4B04-8F55-36D3C463FC3F}">
      <dgm:prSet/>
      <dgm:spPr/>
      <dgm:t>
        <a:bodyPr/>
        <a:lstStyle/>
        <a:p>
          <a:endParaRPr lang="en-GB" sz="1200"/>
        </a:p>
      </dgm:t>
    </dgm:pt>
    <dgm:pt modelId="{3C1A8EC7-A934-4E34-8E8B-70BC37DA2279}">
      <dgm:prSet custT="1"/>
      <dgm:spPr/>
      <dgm:t>
        <a:bodyPr/>
        <a:lstStyle/>
        <a:p>
          <a:pPr>
            <a:spcAft>
              <a:spcPts val="1200"/>
            </a:spcAft>
          </a:pPr>
          <a:r>
            <a:rPr lang="en-US" sz="1400" dirty="0" smtClean="0"/>
            <a:t>Avoided Cost and Retail Rate Forecasts*</a:t>
          </a:r>
          <a:endParaRPr lang="en-US" sz="1400" dirty="0"/>
        </a:p>
      </dgm:t>
    </dgm:pt>
    <dgm:pt modelId="{04C88930-C82B-404E-8210-B6E36B4F0EF9}" type="parTrans" cxnId="{1B98660E-22FA-48DB-BFC7-3A00B3662B25}">
      <dgm:prSet/>
      <dgm:spPr/>
      <dgm:t>
        <a:bodyPr/>
        <a:lstStyle/>
        <a:p>
          <a:endParaRPr lang="en-GB" sz="1200"/>
        </a:p>
      </dgm:t>
    </dgm:pt>
    <dgm:pt modelId="{482868CB-8EFC-4D69-A16C-6AE4B22BDA17}" type="sibTrans" cxnId="{1B98660E-22FA-48DB-BFC7-3A00B3662B25}">
      <dgm:prSet/>
      <dgm:spPr/>
      <dgm:t>
        <a:bodyPr/>
        <a:lstStyle/>
        <a:p>
          <a:endParaRPr lang="en-GB" sz="1200"/>
        </a:p>
      </dgm:t>
    </dgm:pt>
    <dgm:pt modelId="{57DA3FD4-E714-4993-A0E0-4E0FD27D4984}">
      <dgm:prSet custT="1"/>
      <dgm:spPr/>
      <dgm:t>
        <a:bodyPr/>
        <a:lstStyle/>
        <a:p>
          <a:pPr>
            <a:spcAft>
              <a:spcPts val="1200"/>
            </a:spcAft>
          </a:pPr>
          <a:r>
            <a:rPr lang="en-US" sz="1400" dirty="0" smtClean="0"/>
            <a:t>System Load Data*</a:t>
          </a:r>
          <a:endParaRPr lang="en-US" sz="1400" dirty="0"/>
        </a:p>
      </dgm:t>
    </dgm:pt>
    <dgm:pt modelId="{D266CE71-E562-49EE-8645-D7FD1C09C81C}" type="parTrans" cxnId="{C230354C-515F-4295-907D-9B3136C4CD23}">
      <dgm:prSet/>
      <dgm:spPr/>
      <dgm:t>
        <a:bodyPr/>
        <a:lstStyle/>
        <a:p>
          <a:endParaRPr lang="en-GB" sz="1200"/>
        </a:p>
      </dgm:t>
    </dgm:pt>
    <dgm:pt modelId="{CD3599FD-03DE-4868-B60F-286166DACA73}" type="sibTrans" cxnId="{C230354C-515F-4295-907D-9B3136C4CD23}">
      <dgm:prSet/>
      <dgm:spPr/>
      <dgm:t>
        <a:bodyPr/>
        <a:lstStyle/>
        <a:p>
          <a:endParaRPr lang="en-GB" sz="1200"/>
        </a:p>
      </dgm:t>
    </dgm:pt>
    <dgm:pt modelId="{3317BC54-EA35-4904-8056-517E56BCC34F}">
      <dgm:prSet custT="1"/>
      <dgm:spPr/>
      <dgm:t>
        <a:bodyPr/>
        <a:lstStyle/>
        <a:p>
          <a:pPr>
            <a:spcAft>
              <a:spcPts val="1200"/>
            </a:spcAft>
          </a:pPr>
          <a:r>
            <a:rPr lang="en-US" sz="1400" dirty="0" smtClean="0"/>
            <a:t>Data reported to EIA from South Carolina utilities to determine number of customers*</a:t>
          </a:r>
          <a:endParaRPr lang="en-US" sz="1400" dirty="0"/>
        </a:p>
      </dgm:t>
    </dgm:pt>
    <dgm:pt modelId="{21659217-DF36-4720-A7F0-32464E79935E}" type="parTrans" cxnId="{21B96456-34C5-4253-B5EA-732E8296A12F}">
      <dgm:prSet/>
      <dgm:spPr/>
      <dgm:t>
        <a:bodyPr/>
        <a:lstStyle/>
        <a:p>
          <a:endParaRPr lang="en-GB" sz="1200"/>
        </a:p>
      </dgm:t>
    </dgm:pt>
    <dgm:pt modelId="{CF352BD4-3FFD-4CAF-B975-D86400DE2D56}" type="sibTrans" cxnId="{21B96456-34C5-4253-B5EA-732E8296A12F}">
      <dgm:prSet/>
      <dgm:spPr/>
      <dgm:t>
        <a:bodyPr/>
        <a:lstStyle/>
        <a:p>
          <a:endParaRPr lang="en-GB" sz="1200"/>
        </a:p>
      </dgm:t>
    </dgm:pt>
    <dgm:pt modelId="{4296A7A2-3DCD-4BF1-9B29-9060F80DD528}">
      <dgm:prSet custT="1"/>
      <dgm:spPr/>
      <dgm:t>
        <a:bodyPr/>
        <a:lstStyle/>
        <a:p>
          <a:pPr>
            <a:spcAft>
              <a:spcPts val="1200"/>
            </a:spcAft>
          </a:pPr>
          <a:r>
            <a:rPr lang="en-US" sz="1400" dirty="0" smtClean="0"/>
            <a:t>Line Loss Estimates*</a:t>
          </a:r>
          <a:endParaRPr lang="en-US" sz="1400" dirty="0"/>
        </a:p>
      </dgm:t>
    </dgm:pt>
    <dgm:pt modelId="{1BC148E5-25F0-49D7-B6B2-600F016F6C67}" type="parTrans" cxnId="{85DB7661-DF16-460F-A050-14EB15E921B2}">
      <dgm:prSet/>
      <dgm:spPr/>
      <dgm:t>
        <a:bodyPr/>
        <a:lstStyle/>
        <a:p>
          <a:endParaRPr lang="en-GB"/>
        </a:p>
      </dgm:t>
    </dgm:pt>
    <dgm:pt modelId="{7ECAD39B-6CA7-474F-9F76-13BD2A0693D6}" type="sibTrans" cxnId="{85DB7661-DF16-460F-A050-14EB15E921B2}">
      <dgm:prSet/>
      <dgm:spPr/>
      <dgm:t>
        <a:bodyPr/>
        <a:lstStyle/>
        <a:p>
          <a:endParaRPr lang="en-GB"/>
        </a:p>
      </dgm:t>
    </dgm:pt>
    <dgm:pt modelId="{15A20268-9EAB-4C87-B673-313A3643E0E2}">
      <dgm:prSet custT="1"/>
      <dgm:spPr/>
      <dgm:t>
        <a:bodyPr/>
        <a:lstStyle/>
        <a:p>
          <a:pPr>
            <a:spcAft>
              <a:spcPts val="1200"/>
            </a:spcAft>
          </a:pPr>
          <a:r>
            <a:rPr lang="en-US" sz="1400" dirty="0" smtClean="0"/>
            <a:t>Utility EM&amp;V Results*</a:t>
          </a:r>
          <a:endParaRPr lang="en-US" sz="1400" dirty="0"/>
        </a:p>
      </dgm:t>
    </dgm:pt>
    <dgm:pt modelId="{AFE3520F-0DEF-4085-B39D-4046C1DCECEA}" type="parTrans" cxnId="{6D221802-45D3-41BE-9830-F3063E1B3057}">
      <dgm:prSet/>
      <dgm:spPr/>
      <dgm:t>
        <a:bodyPr/>
        <a:lstStyle/>
        <a:p>
          <a:endParaRPr lang="en-GB"/>
        </a:p>
      </dgm:t>
    </dgm:pt>
    <dgm:pt modelId="{E9680618-F2B8-4BC0-AA7F-4BDE8CCEA171}" type="sibTrans" cxnId="{6D221802-45D3-41BE-9830-F3063E1B3057}">
      <dgm:prSet/>
      <dgm:spPr/>
      <dgm:t>
        <a:bodyPr/>
        <a:lstStyle/>
        <a:p>
          <a:endParaRPr lang="en-GB"/>
        </a:p>
      </dgm:t>
    </dgm:pt>
    <dgm:pt modelId="{D8BB5088-318F-4AD1-AF5F-3DE5C11729C8}" type="pres">
      <dgm:prSet presAssocID="{E0A90A88-0626-43C3-A388-A1EFAA5D5D55}" presName="Name0" presStyleCnt="0">
        <dgm:presLayoutVars>
          <dgm:dir/>
          <dgm:animLvl val="lvl"/>
          <dgm:resizeHandles val="exact"/>
        </dgm:presLayoutVars>
      </dgm:prSet>
      <dgm:spPr/>
      <dgm:t>
        <a:bodyPr/>
        <a:lstStyle/>
        <a:p>
          <a:endParaRPr lang="en-GB"/>
        </a:p>
      </dgm:t>
    </dgm:pt>
    <dgm:pt modelId="{74AD1000-A356-4CD7-8FC3-AC5B4EB12DC1}" type="pres">
      <dgm:prSet presAssocID="{BA92D787-0207-4E8B-AEC3-2CB5A05D7B79}" presName="composite" presStyleCnt="0"/>
      <dgm:spPr/>
    </dgm:pt>
    <dgm:pt modelId="{DE2E45B2-CC8D-42C9-9456-56F20F440645}" type="pres">
      <dgm:prSet presAssocID="{BA92D787-0207-4E8B-AEC3-2CB5A05D7B79}" presName="parTx" presStyleLbl="alignNode1" presStyleIdx="0" presStyleCnt="4" custLinFactNeighborX="1134" custLinFactNeighborY="300">
        <dgm:presLayoutVars>
          <dgm:chMax val="0"/>
          <dgm:chPref val="0"/>
          <dgm:bulletEnabled val="1"/>
        </dgm:presLayoutVars>
      </dgm:prSet>
      <dgm:spPr/>
      <dgm:t>
        <a:bodyPr/>
        <a:lstStyle/>
        <a:p>
          <a:endParaRPr lang="en-GB"/>
        </a:p>
      </dgm:t>
    </dgm:pt>
    <dgm:pt modelId="{18E2C359-B443-44D1-8A84-DA0A611E5F16}" type="pres">
      <dgm:prSet presAssocID="{BA92D787-0207-4E8B-AEC3-2CB5A05D7B79}" presName="desTx" presStyleLbl="alignAccFollowNode1" presStyleIdx="0" presStyleCnt="4" custLinFactNeighborX="1406">
        <dgm:presLayoutVars>
          <dgm:bulletEnabled val="1"/>
        </dgm:presLayoutVars>
      </dgm:prSet>
      <dgm:spPr/>
      <dgm:t>
        <a:bodyPr/>
        <a:lstStyle/>
        <a:p>
          <a:endParaRPr lang="en-GB"/>
        </a:p>
      </dgm:t>
    </dgm:pt>
    <dgm:pt modelId="{ADC55542-F584-48C2-B7A1-E74AB77FBD86}" type="pres">
      <dgm:prSet presAssocID="{18BD1707-8AD5-4C92-83FB-4BA8606CFBEC}" presName="space" presStyleCnt="0"/>
      <dgm:spPr/>
    </dgm:pt>
    <dgm:pt modelId="{CC3D695D-22E2-479F-80EA-6C7E1EE332CA}" type="pres">
      <dgm:prSet presAssocID="{F3FE51C9-5874-4534-9912-941FE2DD90E3}" presName="composite" presStyleCnt="0"/>
      <dgm:spPr/>
    </dgm:pt>
    <dgm:pt modelId="{94C42EBA-8E8C-4809-AE65-3FD532DBA411}" type="pres">
      <dgm:prSet presAssocID="{F3FE51C9-5874-4534-9912-941FE2DD90E3}" presName="parTx" presStyleLbl="alignNode1" presStyleIdx="1" presStyleCnt="4" custLinFactNeighborX="1134" custLinFactNeighborY="300">
        <dgm:presLayoutVars>
          <dgm:chMax val="0"/>
          <dgm:chPref val="0"/>
          <dgm:bulletEnabled val="1"/>
        </dgm:presLayoutVars>
      </dgm:prSet>
      <dgm:spPr/>
      <dgm:t>
        <a:bodyPr/>
        <a:lstStyle/>
        <a:p>
          <a:endParaRPr lang="en-GB"/>
        </a:p>
      </dgm:t>
    </dgm:pt>
    <dgm:pt modelId="{4C6F2FB8-BE5E-4510-BE0A-3B530EC55ACA}" type="pres">
      <dgm:prSet presAssocID="{F3FE51C9-5874-4534-9912-941FE2DD90E3}" presName="desTx" presStyleLbl="alignAccFollowNode1" presStyleIdx="1" presStyleCnt="4" custLinFactNeighborX="1486">
        <dgm:presLayoutVars>
          <dgm:bulletEnabled val="1"/>
        </dgm:presLayoutVars>
      </dgm:prSet>
      <dgm:spPr/>
      <dgm:t>
        <a:bodyPr/>
        <a:lstStyle/>
        <a:p>
          <a:endParaRPr lang="en-GB"/>
        </a:p>
      </dgm:t>
    </dgm:pt>
    <dgm:pt modelId="{97DA3E47-FD89-4E57-B23B-4FA844B02E7A}" type="pres">
      <dgm:prSet presAssocID="{50B4204A-F859-446C-B511-9FC6B8E553FF}" presName="space" presStyleCnt="0"/>
      <dgm:spPr/>
    </dgm:pt>
    <dgm:pt modelId="{AB40E43E-C03C-4081-963A-4B2257D4200C}" type="pres">
      <dgm:prSet presAssocID="{C2C0E420-75F9-4611-B78F-CCEC1C2BD392}" presName="composite" presStyleCnt="0"/>
      <dgm:spPr/>
    </dgm:pt>
    <dgm:pt modelId="{3A3DA860-1660-4A5D-9A3B-F5672F390104}" type="pres">
      <dgm:prSet presAssocID="{C2C0E420-75F9-4611-B78F-CCEC1C2BD392}" presName="parTx" presStyleLbl="alignNode1" presStyleIdx="2" presStyleCnt="4">
        <dgm:presLayoutVars>
          <dgm:chMax val="0"/>
          <dgm:chPref val="0"/>
          <dgm:bulletEnabled val="1"/>
        </dgm:presLayoutVars>
      </dgm:prSet>
      <dgm:spPr/>
      <dgm:t>
        <a:bodyPr/>
        <a:lstStyle/>
        <a:p>
          <a:endParaRPr lang="en-GB"/>
        </a:p>
      </dgm:t>
    </dgm:pt>
    <dgm:pt modelId="{5B17C5AE-0A74-472B-ACF3-00B9F8244E13}" type="pres">
      <dgm:prSet presAssocID="{C2C0E420-75F9-4611-B78F-CCEC1C2BD392}" presName="desTx" presStyleLbl="alignAccFollowNode1" presStyleIdx="2" presStyleCnt="4">
        <dgm:presLayoutVars>
          <dgm:bulletEnabled val="1"/>
        </dgm:presLayoutVars>
      </dgm:prSet>
      <dgm:spPr/>
      <dgm:t>
        <a:bodyPr/>
        <a:lstStyle/>
        <a:p>
          <a:endParaRPr lang="en-GB"/>
        </a:p>
      </dgm:t>
    </dgm:pt>
    <dgm:pt modelId="{4394FBC3-F0B0-4B97-9906-957299F213B7}" type="pres">
      <dgm:prSet presAssocID="{F13D6CBB-E797-424D-9A20-51D2791AEC4E}" presName="space" presStyleCnt="0"/>
      <dgm:spPr/>
    </dgm:pt>
    <dgm:pt modelId="{0709547D-C39D-4442-9E64-39BC87D4B93D}" type="pres">
      <dgm:prSet presAssocID="{DC0C9908-51CD-41DC-A466-F7C44A0A51DA}" presName="composite" presStyleCnt="0"/>
      <dgm:spPr/>
    </dgm:pt>
    <dgm:pt modelId="{4F7729E3-5F37-458A-BE4D-88A7EDB79176}" type="pres">
      <dgm:prSet presAssocID="{DC0C9908-51CD-41DC-A466-F7C44A0A51DA}" presName="parTx" presStyleLbl="alignNode1" presStyleIdx="3" presStyleCnt="4">
        <dgm:presLayoutVars>
          <dgm:chMax val="0"/>
          <dgm:chPref val="0"/>
          <dgm:bulletEnabled val="1"/>
        </dgm:presLayoutVars>
      </dgm:prSet>
      <dgm:spPr/>
      <dgm:t>
        <a:bodyPr/>
        <a:lstStyle/>
        <a:p>
          <a:endParaRPr lang="en-GB"/>
        </a:p>
      </dgm:t>
    </dgm:pt>
    <dgm:pt modelId="{7CB4CD56-7061-408A-9FFD-8B54AFC4F1D6}" type="pres">
      <dgm:prSet presAssocID="{DC0C9908-51CD-41DC-A466-F7C44A0A51DA}" presName="desTx" presStyleLbl="alignAccFollowNode1" presStyleIdx="3" presStyleCnt="4">
        <dgm:presLayoutVars>
          <dgm:bulletEnabled val="1"/>
        </dgm:presLayoutVars>
      </dgm:prSet>
      <dgm:spPr/>
      <dgm:t>
        <a:bodyPr/>
        <a:lstStyle/>
        <a:p>
          <a:endParaRPr lang="en-GB"/>
        </a:p>
      </dgm:t>
    </dgm:pt>
  </dgm:ptLst>
  <dgm:cxnLst>
    <dgm:cxn modelId="{8E4FEA95-C1E2-459E-B5CA-6D03B21A17AE}" type="presOf" srcId="{0FA7FA35-8935-4F4F-9635-7E411DEFCD22}" destId="{7CB4CD56-7061-408A-9FFD-8B54AFC4F1D6}" srcOrd="0" destOrd="0" presId="urn:microsoft.com/office/officeart/2005/8/layout/hList1"/>
    <dgm:cxn modelId="{FC1751F3-2D11-4F3C-87E7-5EA224D23805}" type="presOf" srcId="{EB4C6A15-3393-4A2A-BBAB-FF75B76B47BD}" destId="{18E2C359-B443-44D1-8A84-DA0A611E5F16}" srcOrd="0" destOrd="0" presId="urn:microsoft.com/office/officeart/2005/8/layout/hList1"/>
    <dgm:cxn modelId="{02CFAD44-FC40-4EE2-BFD7-7A4729C89DB9}" type="presOf" srcId="{BF98CB11-AFE9-472B-9C85-10F6965EAE7B}" destId="{5B17C5AE-0A74-472B-ACF3-00B9F8244E13}" srcOrd="0" destOrd="0" presId="urn:microsoft.com/office/officeart/2005/8/layout/hList1"/>
    <dgm:cxn modelId="{F69E121D-F1FC-46BE-9B1C-557DF54F196A}" srcId="{BA92D787-0207-4E8B-AEC3-2CB5A05D7B79}" destId="{2D77B7F6-5592-4172-A162-D8FAE060018B}" srcOrd="3" destOrd="0" parTransId="{09C25B3E-B720-4688-989C-A7BADF8510F7}" sibTransId="{427D7263-1FEF-4E63-AAD7-660E3CBF4AE6}"/>
    <dgm:cxn modelId="{DA55C45D-4409-4E50-ABEB-835D0F755488}" type="presOf" srcId="{05E34612-42A9-480F-8524-244BD1F42F00}" destId="{18E2C359-B443-44D1-8A84-DA0A611E5F16}" srcOrd="0" destOrd="1" presId="urn:microsoft.com/office/officeart/2005/8/layout/hList1"/>
    <dgm:cxn modelId="{6C3A44E2-4CE2-4F04-A290-3D908BE691B2}" srcId="{E0A90A88-0626-43C3-A388-A1EFAA5D5D55}" destId="{C2C0E420-75F9-4611-B78F-CCEC1C2BD392}" srcOrd="2" destOrd="0" parTransId="{40A3A42A-F2CD-43BE-A838-4277728AC563}" sibTransId="{F13D6CBB-E797-424D-9A20-51D2791AEC4E}"/>
    <dgm:cxn modelId="{67800D6D-B8AC-4E93-BE80-608793BD5605}" type="presOf" srcId="{C2C0E420-75F9-4611-B78F-CCEC1C2BD392}" destId="{3A3DA860-1660-4A5D-9A3B-F5672F390104}" srcOrd="0" destOrd="0" presId="urn:microsoft.com/office/officeart/2005/8/layout/hList1"/>
    <dgm:cxn modelId="{7D5A2BDA-D7B7-4F7C-9A24-71412A6F68C9}" type="presOf" srcId="{DC0C9908-51CD-41DC-A466-F7C44A0A51DA}" destId="{4F7729E3-5F37-458A-BE4D-88A7EDB79176}" srcOrd="0" destOrd="0" presId="urn:microsoft.com/office/officeart/2005/8/layout/hList1"/>
    <dgm:cxn modelId="{7F46D26D-76F2-4E3A-BFB6-6E080C867EC4}" type="presOf" srcId="{4296A7A2-3DCD-4BF1-9B29-9060F80DD528}" destId="{4C6F2FB8-BE5E-4510-BE0A-3B530EC55ACA}" srcOrd="0" destOrd="4" presId="urn:microsoft.com/office/officeart/2005/8/layout/hList1"/>
    <dgm:cxn modelId="{F6308704-6AF8-4394-AF2F-3AB5251FD5B7}" srcId="{E0A90A88-0626-43C3-A388-A1EFAA5D5D55}" destId="{DC0C9908-51CD-41DC-A466-F7C44A0A51DA}" srcOrd="3" destOrd="0" parTransId="{7B18A75A-B829-468E-B9F0-4E557BAB73B1}" sibTransId="{BB8EF5E0-61C8-4F10-8EC5-BA3F8C0BBDF5}"/>
    <dgm:cxn modelId="{95E12D88-CE7B-4B04-8F55-36D3C463FC3F}" srcId="{F3FE51C9-5874-4534-9912-941FE2DD90E3}" destId="{587EE78A-9E1A-4AF0-B0BD-BB6FC85671DA}" srcOrd="2" destOrd="0" parTransId="{A8377B04-465F-4E40-8CE4-33127E3A9BE8}" sibTransId="{D3F4B8AB-286C-4AC3-91CB-D6C89F811072}"/>
    <dgm:cxn modelId="{D9BED8CF-6AE6-436B-B302-AEA67890E0E4}" type="presOf" srcId="{E9F0DD89-3A69-4562-A478-EEAD42EB0BF4}" destId="{4C6F2FB8-BE5E-4510-BE0A-3B530EC55ACA}" srcOrd="0" destOrd="0" presId="urn:microsoft.com/office/officeart/2005/8/layout/hList1"/>
    <dgm:cxn modelId="{BFA25BF0-2297-4979-9A68-54687B36FAA6}" type="presOf" srcId="{F3FE51C9-5874-4534-9912-941FE2DD90E3}" destId="{94C42EBA-8E8C-4809-AE65-3FD532DBA411}" srcOrd="0" destOrd="0" presId="urn:microsoft.com/office/officeart/2005/8/layout/hList1"/>
    <dgm:cxn modelId="{46290C2B-6C6D-47C8-B0C7-A3A5470A30D2}" srcId="{BA92D787-0207-4E8B-AEC3-2CB5A05D7B79}" destId="{EA0728D0-1AF5-4F7C-BDAC-34DA793B719C}" srcOrd="4" destOrd="0" parTransId="{25BF4AA4-37B9-4473-AE78-D5EC4BB55879}" sibTransId="{145A5DE4-B39C-4928-9753-48EFBA5E0698}"/>
    <dgm:cxn modelId="{DE863B60-95DD-4B7B-9686-C17CBBF96B83}" srcId="{E0A90A88-0626-43C3-A388-A1EFAA5D5D55}" destId="{BA92D787-0207-4E8B-AEC3-2CB5A05D7B79}" srcOrd="0" destOrd="0" parTransId="{FE2454C2-C157-4EEC-85A4-0F036C1BC1D3}" sibTransId="{18BD1707-8AD5-4C92-83FB-4BA8606CFBEC}"/>
    <dgm:cxn modelId="{087AD823-5289-4374-8ADE-ABC94E698569}" srcId="{BA92D787-0207-4E8B-AEC3-2CB5A05D7B79}" destId="{EB4C6A15-3393-4A2A-BBAB-FF75B76B47BD}" srcOrd="0" destOrd="0" parTransId="{BCEE71B5-6778-4110-AE9B-476D756D1E64}" sibTransId="{8D155AA1-3F5D-42B4-970F-E9D4BD64CBD6}"/>
    <dgm:cxn modelId="{1B98660E-22FA-48DB-BFC7-3A00B3662B25}" srcId="{F3FE51C9-5874-4534-9912-941FE2DD90E3}" destId="{3C1A8EC7-A934-4E34-8E8B-70BC37DA2279}" srcOrd="3" destOrd="0" parTransId="{04C88930-C82B-404E-8210-B6E36B4F0EF9}" sibTransId="{482868CB-8EFC-4D69-A16C-6AE4B22BDA17}"/>
    <dgm:cxn modelId="{956B324B-6D99-4EF0-83EB-2BC17431AB9A}" type="presOf" srcId="{BA92D787-0207-4E8B-AEC3-2CB5A05D7B79}" destId="{DE2E45B2-CC8D-42C9-9456-56F20F440645}" srcOrd="0" destOrd="0" presId="urn:microsoft.com/office/officeart/2005/8/layout/hList1"/>
    <dgm:cxn modelId="{B1F18C99-013A-45A3-99E2-23464F74E5F1}" type="presOf" srcId="{96BE446A-9675-4099-9DF2-D4A68F047F3F}" destId="{4C6F2FB8-BE5E-4510-BE0A-3B530EC55ACA}" srcOrd="0" destOrd="1" presId="urn:microsoft.com/office/officeart/2005/8/layout/hList1"/>
    <dgm:cxn modelId="{888F2E57-375D-43D3-BB03-2428F06C14D5}" type="presOf" srcId="{57DA3FD4-E714-4993-A0E0-4E0FD27D4984}" destId="{5B17C5AE-0A74-472B-ACF3-00B9F8244E13}" srcOrd="0" destOrd="1" presId="urn:microsoft.com/office/officeart/2005/8/layout/hList1"/>
    <dgm:cxn modelId="{C5BB0313-B6CE-4B76-A4D9-DCF6A018268B}" type="presOf" srcId="{2D77B7F6-5592-4172-A162-D8FAE060018B}" destId="{18E2C359-B443-44D1-8A84-DA0A611E5F16}" srcOrd="0" destOrd="3" presId="urn:microsoft.com/office/officeart/2005/8/layout/hList1"/>
    <dgm:cxn modelId="{B0EE3B50-4BAD-46C5-8178-6A4F1FE1606E}" type="presOf" srcId="{EA0728D0-1AF5-4F7C-BDAC-34DA793B719C}" destId="{18E2C359-B443-44D1-8A84-DA0A611E5F16}" srcOrd="0" destOrd="4" presId="urn:microsoft.com/office/officeart/2005/8/layout/hList1"/>
    <dgm:cxn modelId="{516C6295-4A54-4BDB-A782-0C982E0E0D21}" type="presOf" srcId="{587EE78A-9E1A-4AF0-B0BD-BB6FC85671DA}" destId="{4C6F2FB8-BE5E-4510-BE0A-3B530EC55ACA}" srcOrd="0" destOrd="2" presId="urn:microsoft.com/office/officeart/2005/8/layout/hList1"/>
    <dgm:cxn modelId="{19E4B5D2-F487-4748-B861-7A53E65E17FE}" srcId="{BA92D787-0207-4E8B-AEC3-2CB5A05D7B79}" destId="{05E34612-42A9-480F-8524-244BD1F42F00}" srcOrd="1" destOrd="0" parTransId="{6642AE3F-BC8A-410D-8B7F-AD00961E8D25}" sibTransId="{261C7E05-7325-4425-AE80-9087E8C4F39F}"/>
    <dgm:cxn modelId="{5C1853B8-914C-49C9-80F7-F9CEFEA5B929}" srcId="{F3FE51C9-5874-4534-9912-941FE2DD90E3}" destId="{E9F0DD89-3A69-4562-A478-EEAD42EB0BF4}" srcOrd="0" destOrd="0" parTransId="{BC8A6451-68DF-44A3-BF47-49558B37C974}" sibTransId="{99DD9E17-7358-4835-BAFB-1DE2C660798A}"/>
    <dgm:cxn modelId="{C230354C-515F-4295-907D-9B3136C4CD23}" srcId="{C2C0E420-75F9-4611-B78F-CCEC1C2BD392}" destId="{57DA3FD4-E714-4993-A0E0-4E0FD27D4984}" srcOrd="1" destOrd="0" parTransId="{D266CE71-E562-49EE-8645-D7FD1C09C81C}" sibTransId="{CD3599FD-03DE-4868-B60F-286166DACA73}"/>
    <dgm:cxn modelId="{21B96456-34C5-4253-B5EA-732E8296A12F}" srcId="{C2C0E420-75F9-4611-B78F-CCEC1C2BD392}" destId="{3317BC54-EA35-4904-8056-517E56BCC34F}" srcOrd="2" destOrd="0" parTransId="{21659217-DF36-4720-A7F0-32464E79935E}" sibTransId="{CF352BD4-3FFD-4CAF-B975-D86400DE2D56}"/>
    <dgm:cxn modelId="{E5E65CA9-8EF3-4F0B-834E-7DAE8AD907A3}" type="presOf" srcId="{E0A90A88-0626-43C3-A388-A1EFAA5D5D55}" destId="{D8BB5088-318F-4AD1-AF5F-3DE5C11729C8}" srcOrd="0" destOrd="0" presId="urn:microsoft.com/office/officeart/2005/8/layout/hList1"/>
    <dgm:cxn modelId="{72957ED7-441D-4DF3-8E81-FB30B2E947F7}" srcId="{E0A90A88-0626-43C3-A388-A1EFAA5D5D55}" destId="{F3FE51C9-5874-4534-9912-941FE2DD90E3}" srcOrd="1" destOrd="0" parTransId="{AFE2949A-D15D-4876-9E54-97A06AC2CFB0}" sibTransId="{50B4204A-F859-446C-B511-9FC6B8E553FF}"/>
    <dgm:cxn modelId="{44386492-BBE3-4D4D-8646-7F4818D44225}" srcId="{BA92D787-0207-4E8B-AEC3-2CB5A05D7B79}" destId="{717976F4-3B98-4076-9A27-F38CCF0C8C22}" srcOrd="2" destOrd="0" parTransId="{87988621-5205-4D64-9316-E3291BE67D08}" sibTransId="{66B28139-A85B-4667-8B34-5E100B2A535E}"/>
    <dgm:cxn modelId="{D839BD08-9F72-46CE-A411-72B1A653E0B6}" srcId="{C2C0E420-75F9-4611-B78F-CCEC1C2BD392}" destId="{BF98CB11-AFE9-472B-9C85-10F6965EAE7B}" srcOrd="0" destOrd="0" parTransId="{5803BC3C-E71F-46E7-B625-5633D336599B}" sibTransId="{AA34175F-14A6-4901-8A90-DF288C6A1000}"/>
    <dgm:cxn modelId="{85DB7661-DF16-460F-A050-14EB15E921B2}" srcId="{F3FE51C9-5874-4534-9912-941FE2DD90E3}" destId="{4296A7A2-3DCD-4BF1-9B29-9060F80DD528}" srcOrd="4" destOrd="0" parTransId="{1BC148E5-25F0-49D7-B6B2-600F016F6C67}" sibTransId="{7ECAD39B-6CA7-474F-9F76-13BD2A0693D6}"/>
    <dgm:cxn modelId="{A6CDF3ED-7ACA-43EF-AB8A-266E293BFD2D}" srcId="{F3FE51C9-5874-4534-9912-941FE2DD90E3}" destId="{96BE446A-9675-4099-9DF2-D4A68F047F3F}" srcOrd="1" destOrd="0" parTransId="{A8D15CFB-453C-4F1D-A51F-455505871F7E}" sibTransId="{B8F2F1C4-224D-435D-8938-25665DEEDB32}"/>
    <dgm:cxn modelId="{6D221802-45D3-41BE-9830-F3063E1B3057}" srcId="{BA92D787-0207-4E8B-AEC3-2CB5A05D7B79}" destId="{15A20268-9EAB-4C87-B673-313A3643E0E2}" srcOrd="5" destOrd="0" parTransId="{AFE3520F-0DEF-4085-B39D-4046C1DCECEA}" sibTransId="{E9680618-F2B8-4BC0-AA7F-4BDE8CCEA171}"/>
    <dgm:cxn modelId="{A2FDE8D2-CE90-4458-8112-4533AB6C635B}" srcId="{DC0C9908-51CD-41DC-A466-F7C44A0A51DA}" destId="{0FA7FA35-8935-4F4F-9635-7E411DEFCD22}" srcOrd="0" destOrd="0" parTransId="{042C8C85-D9D5-4A36-A281-95E61F54A0FE}" sibTransId="{60AE94CB-7472-4286-BFAB-56205E939BB2}"/>
    <dgm:cxn modelId="{C08AB7B9-1D8B-48AF-B627-81A296A8BF69}" type="presOf" srcId="{3C1A8EC7-A934-4E34-8E8B-70BC37DA2279}" destId="{4C6F2FB8-BE5E-4510-BE0A-3B530EC55ACA}" srcOrd="0" destOrd="3" presId="urn:microsoft.com/office/officeart/2005/8/layout/hList1"/>
    <dgm:cxn modelId="{DE803BFE-FD57-488E-AFA0-0E3385929A1C}" type="presOf" srcId="{717976F4-3B98-4076-9A27-F38CCF0C8C22}" destId="{18E2C359-B443-44D1-8A84-DA0A611E5F16}" srcOrd="0" destOrd="2" presId="urn:microsoft.com/office/officeart/2005/8/layout/hList1"/>
    <dgm:cxn modelId="{34388C81-A62D-42A5-A5A0-78C3F05EB35A}" type="presOf" srcId="{15A20268-9EAB-4C87-B673-313A3643E0E2}" destId="{18E2C359-B443-44D1-8A84-DA0A611E5F16}" srcOrd="0" destOrd="5" presId="urn:microsoft.com/office/officeart/2005/8/layout/hList1"/>
    <dgm:cxn modelId="{AF2BF490-98C3-43E9-B100-DE6C81EBE3E2}" type="presOf" srcId="{3317BC54-EA35-4904-8056-517E56BCC34F}" destId="{5B17C5AE-0A74-472B-ACF3-00B9F8244E13}" srcOrd="0" destOrd="2" presId="urn:microsoft.com/office/officeart/2005/8/layout/hList1"/>
    <dgm:cxn modelId="{7A424E75-FC9E-447B-91D3-B980CB35A7C9}" type="presParOf" srcId="{D8BB5088-318F-4AD1-AF5F-3DE5C11729C8}" destId="{74AD1000-A356-4CD7-8FC3-AC5B4EB12DC1}" srcOrd="0" destOrd="0" presId="urn:microsoft.com/office/officeart/2005/8/layout/hList1"/>
    <dgm:cxn modelId="{C608D4EA-B179-4379-B24D-4C40A9535078}" type="presParOf" srcId="{74AD1000-A356-4CD7-8FC3-AC5B4EB12DC1}" destId="{DE2E45B2-CC8D-42C9-9456-56F20F440645}" srcOrd="0" destOrd="0" presId="urn:microsoft.com/office/officeart/2005/8/layout/hList1"/>
    <dgm:cxn modelId="{12F53F47-2DA6-4710-99B4-CF18169853DD}" type="presParOf" srcId="{74AD1000-A356-4CD7-8FC3-AC5B4EB12DC1}" destId="{18E2C359-B443-44D1-8A84-DA0A611E5F16}" srcOrd="1" destOrd="0" presId="urn:microsoft.com/office/officeart/2005/8/layout/hList1"/>
    <dgm:cxn modelId="{70DFAFEF-4BAA-484B-9DA1-71C342DD2ED5}" type="presParOf" srcId="{D8BB5088-318F-4AD1-AF5F-3DE5C11729C8}" destId="{ADC55542-F584-48C2-B7A1-E74AB77FBD86}" srcOrd="1" destOrd="0" presId="urn:microsoft.com/office/officeart/2005/8/layout/hList1"/>
    <dgm:cxn modelId="{02D26179-256D-4533-8662-7612C218E96F}" type="presParOf" srcId="{D8BB5088-318F-4AD1-AF5F-3DE5C11729C8}" destId="{CC3D695D-22E2-479F-80EA-6C7E1EE332CA}" srcOrd="2" destOrd="0" presId="urn:microsoft.com/office/officeart/2005/8/layout/hList1"/>
    <dgm:cxn modelId="{2E307D74-A2D4-4076-914F-24B2B2867183}" type="presParOf" srcId="{CC3D695D-22E2-479F-80EA-6C7E1EE332CA}" destId="{94C42EBA-8E8C-4809-AE65-3FD532DBA411}" srcOrd="0" destOrd="0" presId="urn:microsoft.com/office/officeart/2005/8/layout/hList1"/>
    <dgm:cxn modelId="{C4F51669-8CAA-4638-ABD0-189E0A22813D}" type="presParOf" srcId="{CC3D695D-22E2-479F-80EA-6C7E1EE332CA}" destId="{4C6F2FB8-BE5E-4510-BE0A-3B530EC55ACA}" srcOrd="1" destOrd="0" presId="urn:microsoft.com/office/officeart/2005/8/layout/hList1"/>
    <dgm:cxn modelId="{63AC1C42-8DBC-4FE2-9F2F-C06939B5384A}" type="presParOf" srcId="{D8BB5088-318F-4AD1-AF5F-3DE5C11729C8}" destId="{97DA3E47-FD89-4E57-B23B-4FA844B02E7A}" srcOrd="3" destOrd="0" presId="urn:microsoft.com/office/officeart/2005/8/layout/hList1"/>
    <dgm:cxn modelId="{BB6ADDEF-551A-493D-9E98-5D7E7DDCDA2F}" type="presParOf" srcId="{D8BB5088-318F-4AD1-AF5F-3DE5C11729C8}" destId="{AB40E43E-C03C-4081-963A-4B2257D4200C}" srcOrd="4" destOrd="0" presId="urn:microsoft.com/office/officeart/2005/8/layout/hList1"/>
    <dgm:cxn modelId="{0D0DF160-994B-4F5F-BD00-A005D0C41824}" type="presParOf" srcId="{AB40E43E-C03C-4081-963A-4B2257D4200C}" destId="{3A3DA860-1660-4A5D-9A3B-F5672F390104}" srcOrd="0" destOrd="0" presId="urn:microsoft.com/office/officeart/2005/8/layout/hList1"/>
    <dgm:cxn modelId="{43D42D4F-44A6-4D6D-AD16-737D56641D50}" type="presParOf" srcId="{AB40E43E-C03C-4081-963A-4B2257D4200C}" destId="{5B17C5AE-0A74-472B-ACF3-00B9F8244E13}" srcOrd="1" destOrd="0" presId="urn:microsoft.com/office/officeart/2005/8/layout/hList1"/>
    <dgm:cxn modelId="{2F5858B5-B933-403F-AE5D-30DE51C27A61}" type="presParOf" srcId="{D8BB5088-318F-4AD1-AF5F-3DE5C11729C8}" destId="{4394FBC3-F0B0-4B97-9906-957299F213B7}" srcOrd="5" destOrd="0" presId="urn:microsoft.com/office/officeart/2005/8/layout/hList1"/>
    <dgm:cxn modelId="{207CC190-4FE9-499A-8992-4D772D90DA2F}" type="presParOf" srcId="{D8BB5088-318F-4AD1-AF5F-3DE5C11729C8}" destId="{0709547D-C39D-4442-9E64-39BC87D4B93D}" srcOrd="6" destOrd="0" presId="urn:microsoft.com/office/officeart/2005/8/layout/hList1"/>
    <dgm:cxn modelId="{BF034460-BD79-461E-833C-57D4B5D5AFFB}" type="presParOf" srcId="{0709547D-C39D-4442-9E64-39BC87D4B93D}" destId="{4F7729E3-5F37-458A-BE4D-88A7EDB79176}" srcOrd="0" destOrd="0" presId="urn:microsoft.com/office/officeart/2005/8/layout/hList1"/>
    <dgm:cxn modelId="{4C4E22E8-AE7C-4E99-8BF4-4418BC46686F}" type="presParOf" srcId="{0709547D-C39D-4442-9E64-39BC87D4B93D}" destId="{7CB4CD56-7061-408A-9FFD-8B54AFC4F1D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0.01506</cdr:x>
      <cdr:y>0.95732</cdr:y>
    </cdr:from>
    <cdr:to>
      <cdr:x>0.82623</cdr:x>
      <cdr:y>0.99413</cdr:y>
    </cdr:to>
    <cdr:sp macro="" textlink="">
      <cdr:nvSpPr>
        <cdr:cNvPr id="2" name="TextBox 1"/>
        <cdr:cNvSpPr txBox="1"/>
      </cdr:nvSpPr>
      <cdr:spPr>
        <a:xfrm xmlns:a="http://schemas.openxmlformats.org/drawingml/2006/main">
          <a:off x="130175" y="4522786"/>
          <a:ext cx="7010400" cy="173894"/>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nSpc>
              <a:spcPct val="113000"/>
            </a:lnSpc>
            <a:spcBef>
              <a:spcPts val="600"/>
            </a:spcBef>
          </a:pPr>
          <a:r>
            <a:rPr lang="en-GB" sz="1000" dirty="0" smtClean="0">
              <a:solidFill>
                <a:srgbClr val="333333"/>
              </a:solidFill>
            </a:rPr>
            <a:t>Technical and economic potential exclude opt-out, exempt, and non-jurisdictional customers.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1"/>
          </a:xfrm>
          <a:prstGeom prst="rect">
            <a:avLst/>
          </a:prstGeom>
        </p:spPr>
        <p:txBody>
          <a:bodyPr vert="horz" lIns="93165" tIns="46584" rIns="93165" bIns="46584" rtlCol="0"/>
          <a:lstStyle>
            <a:lvl1pPr algn="l">
              <a:defRPr sz="1200"/>
            </a:lvl1pPr>
          </a:lstStyle>
          <a:p>
            <a:endParaRPr lang="en-GB" dirty="0"/>
          </a:p>
        </p:txBody>
      </p:sp>
      <p:sp>
        <p:nvSpPr>
          <p:cNvPr id="3" name="Date Placeholder 2"/>
          <p:cNvSpPr>
            <a:spLocks noGrp="1"/>
          </p:cNvSpPr>
          <p:nvPr>
            <p:ph type="dt" sz="quarter" idx="1"/>
          </p:nvPr>
        </p:nvSpPr>
        <p:spPr>
          <a:xfrm>
            <a:off x="3970938" y="0"/>
            <a:ext cx="3037840" cy="464821"/>
          </a:xfrm>
          <a:prstGeom prst="rect">
            <a:avLst/>
          </a:prstGeom>
        </p:spPr>
        <p:txBody>
          <a:bodyPr vert="horz" lIns="93165" tIns="46584" rIns="93165" bIns="46584" rtlCol="0"/>
          <a:lstStyle>
            <a:lvl1pPr algn="r">
              <a:defRPr sz="1200"/>
            </a:lvl1pPr>
          </a:lstStyle>
          <a:p>
            <a:r>
              <a:rPr lang="en-US" dirty="0" smtClean="0"/>
              <a:t>2/3/2014</a:t>
            </a:r>
            <a:endParaRPr lang="en-GB" dirty="0"/>
          </a:p>
        </p:txBody>
      </p:sp>
      <p:sp>
        <p:nvSpPr>
          <p:cNvPr id="4" name="Footer Placeholder 3"/>
          <p:cNvSpPr>
            <a:spLocks noGrp="1"/>
          </p:cNvSpPr>
          <p:nvPr>
            <p:ph type="ftr" sz="quarter" idx="2"/>
          </p:nvPr>
        </p:nvSpPr>
        <p:spPr>
          <a:xfrm>
            <a:off x="1" y="8829967"/>
            <a:ext cx="3037840" cy="464821"/>
          </a:xfrm>
          <a:prstGeom prst="rect">
            <a:avLst/>
          </a:prstGeom>
        </p:spPr>
        <p:txBody>
          <a:bodyPr vert="horz" lIns="93165" tIns="46584" rIns="93165" bIns="46584"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0938" y="8829967"/>
            <a:ext cx="3037840" cy="464821"/>
          </a:xfrm>
          <a:prstGeom prst="rect">
            <a:avLst/>
          </a:prstGeom>
        </p:spPr>
        <p:txBody>
          <a:bodyPr vert="horz" lIns="93165" tIns="46584" rIns="93165" bIns="46584" rtlCol="0" anchor="b"/>
          <a:lstStyle>
            <a:lvl1pPr algn="r">
              <a:defRPr sz="1200"/>
            </a:lvl1pPr>
          </a:lstStyle>
          <a:p>
            <a:fld id="{F4AE5E7F-3B33-4CF4-978E-F17B44B4D31B}" type="slidenum">
              <a:rPr lang="en-GB" smtClean="0"/>
              <a:t>‹#›</a:t>
            </a:fld>
            <a:endParaRPr lang="en-GB" dirty="0"/>
          </a:p>
        </p:txBody>
      </p:sp>
    </p:spTree>
    <p:extLst>
      <p:ext uri="{BB962C8B-B14F-4D97-AF65-F5344CB8AC3E}">
        <p14:creationId xmlns:p14="http://schemas.microsoft.com/office/powerpoint/2010/main" val="42909599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1"/>
          </a:xfrm>
          <a:prstGeom prst="rect">
            <a:avLst/>
          </a:prstGeom>
        </p:spPr>
        <p:txBody>
          <a:bodyPr vert="horz" lIns="93165" tIns="46584" rIns="93165"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1"/>
          </a:xfrm>
          <a:prstGeom prst="rect">
            <a:avLst/>
          </a:prstGeom>
        </p:spPr>
        <p:txBody>
          <a:bodyPr vert="horz" lIns="93165" tIns="46584" rIns="93165" bIns="46584" rtlCol="0"/>
          <a:lstStyle>
            <a:lvl1pPr algn="r">
              <a:defRPr sz="1200"/>
            </a:lvl1pPr>
          </a:lstStyle>
          <a:p>
            <a:r>
              <a:rPr lang="en-US" dirty="0" smtClean="0"/>
              <a:t>2/3/2014</a:t>
            </a:r>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65" tIns="46584" rIns="93165" bIns="46584" rtlCol="0" anchor="ctr"/>
          <a:lstStyle/>
          <a:p>
            <a:endParaRPr lang="en-US" dirty="0"/>
          </a:p>
        </p:txBody>
      </p:sp>
      <p:sp>
        <p:nvSpPr>
          <p:cNvPr id="5" name="Notes Placeholder 4"/>
          <p:cNvSpPr>
            <a:spLocks noGrp="1"/>
          </p:cNvSpPr>
          <p:nvPr>
            <p:ph type="body" sz="quarter" idx="3"/>
          </p:nvPr>
        </p:nvSpPr>
        <p:spPr>
          <a:xfrm>
            <a:off x="701040" y="4415790"/>
            <a:ext cx="5608320" cy="4183381"/>
          </a:xfrm>
          <a:prstGeom prst="rect">
            <a:avLst/>
          </a:prstGeom>
        </p:spPr>
        <p:txBody>
          <a:bodyPr vert="horz" lIns="93165" tIns="46584" rIns="93165"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1"/>
          </a:xfrm>
          <a:prstGeom prst="rect">
            <a:avLst/>
          </a:prstGeom>
        </p:spPr>
        <p:txBody>
          <a:bodyPr vert="horz" lIns="93165" tIns="46584" rIns="93165"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1"/>
          </a:xfrm>
          <a:prstGeom prst="rect">
            <a:avLst/>
          </a:prstGeom>
        </p:spPr>
        <p:txBody>
          <a:bodyPr vert="horz" lIns="93165" tIns="46584" rIns="93165" bIns="46584" rtlCol="0" anchor="b"/>
          <a:lstStyle>
            <a:lvl1pPr algn="r">
              <a:defRPr sz="1200"/>
            </a:lvl1pPr>
          </a:lstStyle>
          <a:p>
            <a:fld id="{AD2EC2AB-FD5C-4EF7-AF8D-FB95907AF3A4}" type="slidenum">
              <a:rPr lang="en-US" smtClean="0"/>
              <a:pPr/>
              <a:t>‹#›</a:t>
            </a:fld>
            <a:endParaRPr lang="en-US" dirty="0"/>
          </a:p>
        </p:txBody>
      </p:sp>
    </p:spTree>
    <p:extLst>
      <p:ext uri="{BB962C8B-B14F-4D97-AF65-F5344CB8AC3E}">
        <p14:creationId xmlns:p14="http://schemas.microsoft.com/office/powerpoint/2010/main" val="33048784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2EC2AB-FD5C-4EF7-AF8D-FB95907AF3A4}" type="slidenum">
              <a:rPr lang="en-US" smtClean="0"/>
              <a:t>1</a:t>
            </a:fld>
            <a:endParaRPr lang="en-US" dirty="0"/>
          </a:p>
        </p:txBody>
      </p:sp>
    </p:spTree>
    <p:extLst>
      <p:ext uri="{BB962C8B-B14F-4D97-AF65-F5344CB8AC3E}">
        <p14:creationId xmlns:p14="http://schemas.microsoft.com/office/powerpoint/2010/main" val="2010198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pPr/>
              <a:t>10</a:t>
            </a:fld>
            <a:endParaRPr lang="en-GB" dirty="0"/>
          </a:p>
        </p:txBody>
      </p:sp>
    </p:spTree>
    <p:extLst>
      <p:ext uri="{BB962C8B-B14F-4D97-AF65-F5344CB8AC3E}">
        <p14:creationId xmlns:p14="http://schemas.microsoft.com/office/powerpoint/2010/main" val="3514693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pPr/>
              <a:t>11</a:t>
            </a:fld>
            <a:endParaRPr lang="en-GB" dirty="0"/>
          </a:p>
        </p:txBody>
      </p:sp>
    </p:spTree>
    <p:extLst>
      <p:ext uri="{BB962C8B-B14F-4D97-AF65-F5344CB8AC3E}">
        <p14:creationId xmlns:p14="http://schemas.microsoft.com/office/powerpoint/2010/main" val="3114450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pPr/>
              <a:t>12</a:t>
            </a:fld>
            <a:endParaRPr lang="en-GB" dirty="0"/>
          </a:p>
        </p:txBody>
      </p:sp>
    </p:spTree>
    <p:extLst>
      <p:ext uri="{BB962C8B-B14F-4D97-AF65-F5344CB8AC3E}">
        <p14:creationId xmlns:p14="http://schemas.microsoft.com/office/powerpoint/2010/main" val="3534880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pPr/>
              <a:t>13</a:t>
            </a:fld>
            <a:endParaRPr lang="en-GB" dirty="0"/>
          </a:p>
        </p:txBody>
      </p:sp>
    </p:spTree>
    <p:extLst>
      <p:ext uri="{BB962C8B-B14F-4D97-AF65-F5344CB8AC3E}">
        <p14:creationId xmlns:p14="http://schemas.microsoft.com/office/powerpoint/2010/main" val="2540414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2EC2AB-FD5C-4EF7-AF8D-FB95907AF3A4}" type="slidenum">
              <a:rPr lang="en-US" smtClean="0"/>
              <a:pPr/>
              <a:t>14</a:t>
            </a:fld>
            <a:endParaRPr lang="en-US" dirty="0"/>
          </a:p>
        </p:txBody>
      </p:sp>
    </p:spTree>
    <p:extLst>
      <p:ext uri="{BB962C8B-B14F-4D97-AF65-F5344CB8AC3E}">
        <p14:creationId xmlns:p14="http://schemas.microsoft.com/office/powerpoint/2010/main" val="67798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2EC2AB-FD5C-4EF7-AF8D-FB95907AF3A4}" type="slidenum">
              <a:rPr lang="en-US" smtClean="0"/>
              <a:pPr/>
              <a:t>15</a:t>
            </a:fld>
            <a:endParaRPr lang="en-US" dirty="0"/>
          </a:p>
        </p:txBody>
      </p:sp>
    </p:spTree>
    <p:extLst>
      <p:ext uri="{BB962C8B-B14F-4D97-AF65-F5344CB8AC3E}">
        <p14:creationId xmlns:p14="http://schemas.microsoft.com/office/powerpoint/2010/main" val="2843475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pPr/>
              <a:t>16</a:t>
            </a:fld>
            <a:endParaRPr lang="en-GB" dirty="0"/>
          </a:p>
        </p:txBody>
      </p:sp>
    </p:spTree>
    <p:extLst>
      <p:ext uri="{BB962C8B-B14F-4D97-AF65-F5344CB8AC3E}">
        <p14:creationId xmlns:p14="http://schemas.microsoft.com/office/powerpoint/2010/main" val="3970059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Utility</a:t>
            </a:r>
            <a:r>
              <a:rPr lang="en-GB" baseline="0" dirty="0" smtClean="0"/>
              <a:t> Business Model</a:t>
            </a:r>
          </a:p>
          <a:p>
            <a:pPr marL="171429" indent="-171429">
              <a:buFont typeface="Arial" panose="020B0604020202020204" pitchFamily="34" charset="0"/>
              <a:buChar char="•"/>
            </a:pPr>
            <a:r>
              <a:rPr lang="en-US" dirty="0" smtClean="0"/>
              <a:t>Program Cost Recovery</a:t>
            </a:r>
          </a:p>
          <a:p>
            <a:pPr marL="628573" lvl="1" indent="-171429">
              <a:buFont typeface="Arial" panose="020B0604020202020204" pitchFamily="34" charset="0"/>
              <a:buChar char="•"/>
            </a:pPr>
            <a:r>
              <a:rPr lang="en-US" dirty="0" smtClean="0"/>
              <a:t>Timely recovery of costs for program administration, implementation and evaluation</a:t>
            </a:r>
          </a:p>
          <a:p>
            <a:pPr marL="171429" indent="-171429">
              <a:buFont typeface="Arial" panose="020B0604020202020204" pitchFamily="34" charset="0"/>
              <a:buChar char="•"/>
            </a:pPr>
            <a:r>
              <a:rPr lang="en-US" dirty="0" smtClean="0"/>
              <a:t>Lost Contribution to Fixed Costs</a:t>
            </a:r>
          </a:p>
          <a:p>
            <a:pPr marL="628573" lvl="1" indent="-171429">
              <a:buFont typeface="Arial" panose="020B0604020202020204" pitchFamily="34" charset="0"/>
              <a:buChar char="•"/>
            </a:pPr>
            <a:r>
              <a:rPr lang="en-US" dirty="0" smtClean="0"/>
              <a:t>Typically recovered through rate adjustments (lost revenue adjustment mechanisms)</a:t>
            </a:r>
          </a:p>
          <a:p>
            <a:pPr marL="171429" indent="-171429">
              <a:buFont typeface="Arial" panose="020B0604020202020204" pitchFamily="34" charset="0"/>
              <a:buChar char="•"/>
            </a:pPr>
            <a:r>
              <a:rPr lang="en-US" dirty="0" smtClean="0"/>
              <a:t>Shareholder Incentive Structures</a:t>
            </a:r>
          </a:p>
          <a:p>
            <a:pPr marL="171429" indent="-171429">
              <a:buFont typeface="Arial" panose="020B0604020202020204" pitchFamily="34" charset="0"/>
              <a:buChar char="•"/>
            </a:pPr>
            <a:r>
              <a:rPr lang="en-US" dirty="0" smtClean="0"/>
              <a:t>Allow utilities to earn a rate of return on efficiency investments</a:t>
            </a:r>
          </a:p>
          <a:p>
            <a:pPr marL="171429" indent="-171429">
              <a:buFont typeface="Arial" panose="020B0604020202020204" pitchFamily="34" charset="0"/>
              <a:buChar char="•"/>
            </a:pPr>
            <a:r>
              <a:rPr lang="en-US" dirty="0" smtClean="0"/>
              <a:t>Accomplished through 1) performance targets incentives, 2) shared savings incentives, or 3) rate or return incentives</a:t>
            </a:r>
          </a:p>
          <a:p>
            <a:r>
              <a:rPr lang="en-US" dirty="0" smtClean="0"/>
              <a:t>Self-direct</a:t>
            </a:r>
          </a:p>
          <a:p>
            <a:pPr marL="171429" indent="-171429">
              <a:buFont typeface="Arial" panose="020B0604020202020204" pitchFamily="34" charset="0"/>
              <a:buChar char="•"/>
            </a:pPr>
            <a:r>
              <a:rPr lang="en-US" dirty="0" smtClean="0"/>
              <a:t>Addresses concern that utility programs are not responsive</a:t>
            </a:r>
          </a:p>
          <a:p>
            <a:pPr marL="171429" indent="-171429">
              <a:buFont typeface="Arial" panose="020B0604020202020204" pitchFamily="34" charset="0"/>
              <a:buChar char="•"/>
            </a:pPr>
            <a:r>
              <a:rPr lang="en-US" dirty="0" smtClean="0"/>
              <a:t>Encourages utilities to off robust large-customer programs</a:t>
            </a:r>
          </a:p>
          <a:p>
            <a:pPr marL="171429" indent="-171429">
              <a:buFont typeface="Arial" panose="020B0604020202020204" pitchFamily="34" charset="0"/>
              <a:buChar char="•"/>
            </a:pPr>
            <a:r>
              <a:rPr lang="en-US" dirty="0" smtClean="0"/>
              <a:t>Provides customers flexibility while addressing concerns about subsidizing competitors</a:t>
            </a:r>
          </a:p>
          <a:p>
            <a:pPr marL="171429" indent="-171429">
              <a:buFont typeface="Arial" panose="020B0604020202020204" pitchFamily="34" charset="0"/>
              <a:buChar char="•"/>
            </a:pPr>
            <a:r>
              <a:rPr lang="en-US" dirty="0" smtClean="0"/>
              <a:t>Insures that efficiency resources are available to all customers to keep program cost low while also reducing future price pressure</a:t>
            </a:r>
          </a:p>
          <a:p>
            <a:pPr marL="171429" indent="-171429">
              <a:buFont typeface="Arial" panose="020B0604020202020204" pitchFamily="34" charset="0"/>
              <a:buChar char="•"/>
            </a:pPr>
            <a:r>
              <a:rPr lang="en-US" dirty="0" smtClean="0"/>
              <a:t>Reserves portion of efficiency rider payments for use in customer projects</a:t>
            </a:r>
          </a:p>
          <a:p>
            <a:pPr marL="171429" indent="-171429">
              <a:buFont typeface="Arial" panose="020B0604020202020204" pitchFamily="34" charset="0"/>
              <a:buChar char="•"/>
            </a:pPr>
            <a:r>
              <a:rPr lang="en-US" dirty="0" smtClean="0"/>
              <a:t>Allows customer to “escrow” payments for several years for use in larger projects</a:t>
            </a:r>
          </a:p>
          <a:p>
            <a:pPr marL="171429" indent="-171429">
              <a:buFont typeface="Arial" panose="020B0604020202020204" pitchFamily="34" charset="0"/>
              <a:buChar char="•"/>
            </a:pPr>
            <a:r>
              <a:rPr lang="en-US" dirty="0" smtClean="0"/>
              <a:t>Customers given flexibility on projects they undertake, but in exchange must undertake EM&amp;V equivalent to utility programs</a:t>
            </a:r>
          </a:p>
          <a:p>
            <a:pPr marL="171429" indent="-171429">
              <a:buFont typeface="Arial" panose="020B0604020202020204" pitchFamily="34" charset="0"/>
              <a:buChar char="•"/>
            </a:pPr>
            <a:r>
              <a:rPr lang="en-US" dirty="0" smtClean="0"/>
              <a:t>Provides source of funding for projects that might not be funded internally</a:t>
            </a:r>
          </a:p>
          <a:p>
            <a:r>
              <a:rPr lang="en-US" dirty="0" smtClean="0"/>
              <a:t>IRP</a:t>
            </a:r>
          </a:p>
          <a:p>
            <a:pPr marL="171429" indent="-171429">
              <a:buFont typeface="Arial" panose="020B0604020202020204" pitchFamily="34" charset="0"/>
              <a:buChar char="•"/>
            </a:pPr>
            <a:r>
              <a:rPr lang="en-US" dirty="0" smtClean="0"/>
              <a:t>Acknowledges energy efficiency as a system-wide energy resource</a:t>
            </a:r>
          </a:p>
          <a:p>
            <a:pPr marL="171429" indent="-171429">
              <a:buFont typeface="Arial" panose="020B0604020202020204" pitchFamily="34" charset="0"/>
              <a:buChar char="•"/>
            </a:pPr>
            <a:r>
              <a:rPr lang="en-US" dirty="0" smtClean="0"/>
              <a:t>Understand how energy efficiency fits in with long-term capacity needs</a:t>
            </a:r>
          </a:p>
          <a:p>
            <a:pPr marL="171429" indent="-171429">
              <a:buFont typeface="Arial" panose="020B0604020202020204" pitchFamily="34" charset="0"/>
              <a:buChar char="•"/>
            </a:pPr>
            <a:r>
              <a:rPr lang="en-US" dirty="0" smtClean="0"/>
              <a:t>All utilities do some sort of long-range planning based on least-cost procurement of resources, and some may develop an IRP even in the absence of a regulatory requirement</a:t>
            </a:r>
          </a:p>
          <a:p>
            <a:r>
              <a:rPr lang="en-US" dirty="0" smtClean="0"/>
              <a:t>EM&amp;V</a:t>
            </a:r>
          </a:p>
          <a:p>
            <a:pPr marL="171429" indent="-171429">
              <a:buFont typeface="Arial" panose="020B0604020202020204" pitchFamily="34" charset="0"/>
              <a:buChar char="•"/>
            </a:pPr>
            <a:r>
              <a:rPr lang="en-US" dirty="0" smtClean="0"/>
              <a:t>Provides accurate, transparent and consistent assessments of program methods and performance</a:t>
            </a:r>
          </a:p>
          <a:p>
            <a:pPr marL="171429" indent="-171429">
              <a:buFont typeface="Arial" panose="020B0604020202020204" pitchFamily="34" charset="0"/>
              <a:buChar char="•"/>
            </a:pPr>
            <a:r>
              <a:rPr lang="en-US" dirty="0" smtClean="0"/>
              <a:t>Ex-post EM&amp;V helps understand program cost and benefits, as well as the efficacy of program design</a:t>
            </a:r>
          </a:p>
          <a:p>
            <a:pPr marL="171429" indent="-171429">
              <a:buFont typeface="Arial" panose="020B0604020202020204" pitchFamily="34" charset="0"/>
              <a:buChar char="•"/>
            </a:pPr>
            <a:r>
              <a:rPr lang="en-US" dirty="0" smtClean="0"/>
              <a:t>Did the program deliver estimated savings? How certain are the savings? What can be done to improve performance in the future?</a:t>
            </a:r>
          </a:p>
          <a:p>
            <a:pPr marL="171429" indent="-171429">
              <a:buFont typeface="Arial" panose="020B0604020202020204" pitchFamily="34" charset="0"/>
              <a:buChar char="•"/>
            </a:pPr>
            <a:r>
              <a:rPr lang="en-US" dirty="0" smtClean="0"/>
              <a:t>No need to reinvent the wheel—existing evaluation methodologies should be used</a:t>
            </a:r>
          </a:p>
          <a:p>
            <a:pPr marL="171429" indent="-171429">
              <a:buFont typeface="Arial" panose="020B0604020202020204" pitchFamily="34" charset="0"/>
              <a:buChar char="•"/>
            </a:pPr>
            <a:r>
              <a:rPr lang="en-US" dirty="0" smtClean="0"/>
              <a:t>Federal Energy Management Program (FEMP) M&amp;V Guidelines</a:t>
            </a:r>
          </a:p>
          <a:p>
            <a:pPr marL="171429" indent="-171429">
              <a:buFont typeface="Arial" panose="020B0604020202020204" pitchFamily="34" charset="0"/>
              <a:buChar char="•"/>
            </a:pPr>
            <a:r>
              <a:rPr lang="en-US" dirty="0" smtClean="0"/>
              <a:t>International Performance Measurement &amp; Verification Protocol (IPMVP)</a:t>
            </a:r>
          </a:p>
          <a:p>
            <a:pPr marL="171429" indent="-171429">
              <a:buFont typeface="Arial" panose="020B0604020202020204" pitchFamily="34" charset="0"/>
              <a:buChar char="•"/>
            </a:pPr>
            <a:r>
              <a:rPr lang="en-US" dirty="0" smtClean="0"/>
              <a:t>Technical Reference Manual (TRM) is a collection of protocols and (Commission-approved) measures used to evaluate programs</a:t>
            </a:r>
          </a:p>
          <a:p>
            <a:pPr marL="171429" indent="-171429">
              <a:buFont typeface="Arial" panose="020B0604020202020204" pitchFamily="34" charset="0"/>
              <a:buChar char="•"/>
            </a:pPr>
            <a:r>
              <a:rPr lang="en-US" dirty="0" smtClean="0"/>
              <a:t>TRMs are used to:</a:t>
            </a:r>
          </a:p>
          <a:p>
            <a:pPr marL="171429" indent="-171429">
              <a:buFont typeface="Arial" panose="020B0604020202020204" pitchFamily="34" charset="0"/>
              <a:buChar char="•"/>
            </a:pPr>
            <a:r>
              <a:rPr lang="en-US" dirty="0" smtClean="0"/>
              <a:t>Calculate measure/program savings</a:t>
            </a:r>
          </a:p>
          <a:p>
            <a:pPr marL="171429" indent="-171429">
              <a:buFont typeface="Arial" panose="020B0604020202020204" pitchFamily="34" charset="0"/>
              <a:buChar char="•"/>
            </a:pPr>
            <a:r>
              <a:rPr lang="en-US" dirty="0" smtClean="0"/>
              <a:t>Determine important measure values (cost, lifetime)</a:t>
            </a:r>
          </a:p>
          <a:p>
            <a:pPr marL="171429" indent="-171429">
              <a:buFont typeface="Arial" panose="020B0604020202020204" pitchFamily="34" charset="0"/>
              <a:buChar char="•"/>
            </a:pPr>
            <a:r>
              <a:rPr lang="en-US" dirty="0" smtClean="0"/>
              <a:t>Affect program design and administration</a:t>
            </a:r>
          </a:p>
          <a:p>
            <a:pPr marL="171429" indent="-171429">
              <a:buFont typeface="Arial" panose="020B0604020202020204" pitchFamily="34" charset="0"/>
              <a:buChar char="•"/>
            </a:pPr>
            <a:r>
              <a:rPr lang="en-US" dirty="0" smtClean="0"/>
              <a:t>Delineate requirements for project implementation and documentation</a:t>
            </a:r>
          </a:p>
          <a:p>
            <a:pPr marL="171429" indent="-171429">
              <a:buFont typeface="Arial" panose="020B0604020202020204" pitchFamily="34" charset="0"/>
              <a:buChar char="•"/>
            </a:pPr>
            <a:r>
              <a:rPr lang="en-US" dirty="0" smtClean="0"/>
              <a:t>TRMs provide transparency and helps avoid gaming, but are highly oversimplified and reliant on computer simulations as opposed to reality</a:t>
            </a:r>
          </a:p>
          <a:p>
            <a:pPr marL="171429" indent="-171429">
              <a:buFont typeface="Arial" panose="020B0604020202020204" pitchFamily="34" charset="0"/>
              <a:buChar char="•"/>
            </a:pPr>
            <a:endParaRPr lang="en-US" dirty="0" smtClean="0"/>
          </a:p>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pPr/>
              <a:t>17</a:t>
            </a:fld>
            <a:endParaRPr lang="en-GB" dirty="0"/>
          </a:p>
        </p:txBody>
      </p:sp>
    </p:spTree>
    <p:extLst>
      <p:ext uri="{BB962C8B-B14F-4D97-AF65-F5344CB8AC3E}">
        <p14:creationId xmlns:p14="http://schemas.microsoft.com/office/powerpoint/2010/main" val="1494102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LBE:</a:t>
            </a:r>
          </a:p>
          <a:p>
            <a:pPr marL="171429" indent="-171429">
              <a:buFont typeface="Arial" panose="020B0604020202020204" pitchFamily="34" charset="0"/>
              <a:buChar char="•"/>
            </a:pPr>
            <a:r>
              <a:rPr lang="en-US" dirty="0"/>
              <a:t>State governments can advance energy-efficient technologies and practices in the marketplace by promoting energy efficiency in their own everyday operations</a:t>
            </a:r>
          </a:p>
          <a:p>
            <a:pPr marL="171429" indent="-171429">
              <a:buFont typeface="Arial" panose="020B0604020202020204" pitchFamily="34" charset="0"/>
              <a:buChar char="•"/>
            </a:pPr>
            <a:r>
              <a:rPr lang="en-US" dirty="0"/>
              <a:t>Allows governments to benchmark (and disclose) their energy use to identify areas for improvement</a:t>
            </a:r>
          </a:p>
          <a:p>
            <a:pPr marL="171429" indent="-171429">
              <a:buFont typeface="Arial" panose="020B0604020202020204" pitchFamily="34" charset="0"/>
              <a:buChar char="•"/>
            </a:pPr>
            <a:r>
              <a:rPr lang="en-US" dirty="0"/>
              <a:t>Communications and outreach to stakeholders outside state government, like taxpayers, can show the benefits of energy efficiency and “smart government”</a:t>
            </a:r>
          </a:p>
          <a:p>
            <a:r>
              <a:rPr lang="en-US" dirty="0"/>
              <a:t>Building Codes</a:t>
            </a:r>
          </a:p>
          <a:p>
            <a:pPr marL="171429" indent="-171429">
              <a:buFont typeface="Arial" panose="020B0604020202020204" pitchFamily="34" charset="0"/>
              <a:buChar char="•"/>
            </a:pPr>
            <a:r>
              <a:rPr lang="en-US" dirty="0" smtClean="0"/>
              <a:t>Buildings are much more difficult and costly to retrofit for energy savings after they are built; i.e., they become “lost opportunities” for energy savings</a:t>
            </a:r>
          </a:p>
          <a:p>
            <a:r>
              <a:rPr lang="en-US" dirty="0" smtClean="0"/>
              <a:t>Benchmarking</a:t>
            </a:r>
            <a:r>
              <a:rPr lang="en-US" baseline="0" dirty="0" smtClean="0"/>
              <a:t> and disclosure</a:t>
            </a:r>
          </a:p>
          <a:p>
            <a:pPr marL="171429" indent="-171429">
              <a:buFont typeface="Arial" panose="020B0604020202020204" pitchFamily="34" charset="0"/>
              <a:buChar char="•"/>
            </a:pPr>
            <a:r>
              <a:rPr lang="en-US" dirty="0" smtClean="0"/>
              <a:t>Market-based policy tool that can increase awareness of building energy performance and generate demand for energy efficiency improvements</a:t>
            </a:r>
          </a:p>
          <a:p>
            <a:pPr marL="171429" indent="-171429">
              <a:buFont typeface="Arial" panose="020B0604020202020204" pitchFamily="34" charset="0"/>
              <a:buChar char="•"/>
            </a:pPr>
            <a:r>
              <a:rPr lang="en-US" dirty="0" smtClean="0"/>
              <a:t>Disclosure policies require these performance metrics to be made public, providing a more accurate picture of a building’s total operational costs and allowing for better investment decisions</a:t>
            </a:r>
          </a:p>
          <a:p>
            <a:pPr marL="171429" indent="-171429">
              <a:buFont typeface="Arial" panose="020B0604020202020204" pitchFamily="34" charset="0"/>
              <a:buChar char="•"/>
            </a:pPr>
            <a:r>
              <a:rPr lang="en-US" dirty="0" smtClean="0"/>
              <a:t>Critical for developing credible LBE program</a:t>
            </a:r>
            <a:r>
              <a:rPr lang="en-US" baseline="0" dirty="0" smtClean="0"/>
              <a:t> – stakeholders often lack information about public building energy consumption patterns</a:t>
            </a:r>
          </a:p>
          <a:p>
            <a:r>
              <a:rPr lang="en-US" baseline="0" dirty="0" smtClean="0"/>
              <a:t>Financing</a:t>
            </a:r>
          </a:p>
          <a:p>
            <a:pPr marL="171429" indent="-171429">
              <a:buFont typeface="Arial" panose="020B0604020202020204" pitchFamily="34" charset="0"/>
              <a:buChar char="•"/>
            </a:pPr>
            <a:r>
              <a:rPr lang="en-US" dirty="0" smtClean="0"/>
              <a:t>Energy-efficient mortgages give borrowers the opportunity to finance energy efficiency as part of a single mortgage and to stretch debt-to-income qualifying ratios on loans, thereby allowing borrowers to qualify for a larger loan amount and a better, more energy-efficient home.</a:t>
            </a:r>
          </a:p>
          <a:p>
            <a:pPr marL="171429" indent="-171429">
              <a:buFont typeface="Arial" panose="020B0604020202020204" pitchFamily="34" charset="0"/>
              <a:buChar char="•"/>
            </a:pPr>
            <a:r>
              <a:rPr lang="en-US" dirty="0" smtClean="0"/>
              <a:t>Typically involves energy audit prior to financing approval</a:t>
            </a:r>
          </a:p>
          <a:p>
            <a:pPr marL="171429" indent="-171429">
              <a:buFont typeface="Arial" panose="020B0604020202020204" pitchFamily="34" charset="0"/>
              <a:buChar char="•"/>
            </a:pPr>
            <a:r>
              <a:rPr lang="en-US" dirty="0" smtClean="0"/>
              <a:t>ENERGY STAR has an existing model</a:t>
            </a:r>
          </a:p>
          <a:p>
            <a:pPr marL="171429" indent="-171429">
              <a:buFont typeface="Arial" panose="020B0604020202020204" pitchFamily="34" charset="0"/>
              <a:buChar char="•"/>
            </a:pPr>
            <a:r>
              <a:rPr lang="en-US" dirty="0" smtClean="0"/>
              <a:t>USDA Rural Energy</a:t>
            </a:r>
            <a:r>
              <a:rPr lang="en-US" baseline="0" dirty="0" smtClean="0"/>
              <a:t> Assistance Program (REAP)</a:t>
            </a:r>
            <a:endParaRPr lang="en-US" dirty="0" smtClean="0"/>
          </a:p>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pPr/>
              <a:t>18</a:t>
            </a:fld>
            <a:endParaRPr lang="en-GB" dirty="0"/>
          </a:p>
        </p:txBody>
      </p:sp>
    </p:spTree>
    <p:extLst>
      <p:ext uri="{BB962C8B-B14F-4D97-AF65-F5344CB8AC3E}">
        <p14:creationId xmlns:p14="http://schemas.microsoft.com/office/powerpoint/2010/main" val="1808343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Understanding the market</a:t>
            </a:r>
          </a:p>
          <a:p>
            <a:pPr marL="171429" indent="-171429">
              <a:buFont typeface="Arial" panose="020B0604020202020204" pitchFamily="34" charset="0"/>
              <a:buChar char="•"/>
            </a:pPr>
            <a:r>
              <a:rPr lang="en-US" dirty="0" smtClean="0"/>
              <a:t>Market Assessment and Segmentation</a:t>
            </a:r>
          </a:p>
          <a:p>
            <a:pPr marL="628573" lvl="1" indent="-171429">
              <a:buFont typeface="Arial" panose="020B0604020202020204" pitchFamily="34" charset="0"/>
              <a:buChar char="•"/>
            </a:pPr>
            <a:r>
              <a:rPr lang="en-US" dirty="0" smtClean="0"/>
              <a:t>Who is part of the market for a particular program?</a:t>
            </a:r>
          </a:p>
          <a:p>
            <a:pPr marL="628573" lvl="1" indent="-171429">
              <a:buFont typeface="Arial" panose="020B0604020202020204" pitchFamily="34" charset="0"/>
              <a:buChar char="•"/>
            </a:pPr>
            <a:r>
              <a:rPr lang="en-US" dirty="0" smtClean="0"/>
              <a:t>What are the key barriers to participation?</a:t>
            </a:r>
          </a:p>
          <a:p>
            <a:pPr marL="628573" lvl="1" indent="-171429">
              <a:buFont typeface="Arial" panose="020B0604020202020204" pitchFamily="34" charset="0"/>
              <a:buChar char="•"/>
            </a:pPr>
            <a:r>
              <a:rPr lang="en-US" dirty="0" smtClean="0"/>
              <a:t>Who/what are the key influencers in consumer decision-making?</a:t>
            </a:r>
          </a:p>
          <a:p>
            <a:pPr marL="628573" lvl="1" indent="-171429">
              <a:buFont typeface="Arial" panose="020B0604020202020204" pitchFamily="34" charset="0"/>
              <a:buChar char="•"/>
            </a:pPr>
            <a:r>
              <a:rPr lang="en-US" dirty="0" smtClean="0"/>
              <a:t>How do potential participants learn about programs?</a:t>
            </a:r>
          </a:p>
          <a:p>
            <a:pPr marL="171429" indent="-171429">
              <a:buFont typeface="Arial" panose="020B0604020202020204" pitchFamily="34" charset="0"/>
              <a:buChar char="•"/>
            </a:pPr>
            <a:r>
              <a:rPr lang="en-US" dirty="0" smtClean="0"/>
              <a:t>Solicit Stakeholder Input</a:t>
            </a:r>
          </a:p>
          <a:p>
            <a:pPr marL="628573" lvl="1" indent="-171429">
              <a:buFont typeface="Arial" panose="020B0604020202020204" pitchFamily="34" charset="0"/>
              <a:buChar char="•"/>
            </a:pPr>
            <a:r>
              <a:rPr lang="en-US" dirty="0" smtClean="0"/>
              <a:t>Before and after program deployment</a:t>
            </a:r>
          </a:p>
          <a:p>
            <a:pPr marL="628573" lvl="1" indent="-171429">
              <a:buFont typeface="Arial" panose="020B0604020202020204" pitchFamily="34" charset="0"/>
              <a:buChar char="•"/>
            </a:pPr>
            <a:r>
              <a:rPr lang="en-US" dirty="0" smtClean="0"/>
              <a:t>Convene stakeholder advisory groups</a:t>
            </a:r>
          </a:p>
          <a:p>
            <a:pPr marL="171429" indent="-171429">
              <a:buFont typeface="Arial" panose="020B0604020202020204" pitchFamily="34" charset="0"/>
              <a:buChar char="•"/>
            </a:pPr>
            <a:r>
              <a:rPr lang="en-US" dirty="0" smtClean="0"/>
              <a:t>Understand Customer and Trade Ally Needs</a:t>
            </a:r>
          </a:p>
          <a:p>
            <a:pPr marL="628573" lvl="1" indent="-171429">
              <a:buFont typeface="Arial" panose="020B0604020202020204" pitchFamily="34" charset="0"/>
              <a:buChar char="•"/>
            </a:pPr>
            <a:r>
              <a:rPr lang="en-US" dirty="0" smtClean="0"/>
              <a:t>Test program designs, such as proper incentive levels, through customer research (surveys, focus groups)</a:t>
            </a:r>
          </a:p>
          <a:p>
            <a:r>
              <a:rPr lang="en-US" dirty="0" smtClean="0"/>
              <a:t>Leverage</a:t>
            </a:r>
            <a:r>
              <a:rPr lang="en-US" baseline="0" dirty="0" smtClean="0"/>
              <a:t> existing infrastructure</a:t>
            </a:r>
          </a:p>
          <a:p>
            <a:pPr marL="171429" indent="-171429">
              <a:buFont typeface="Arial" panose="020B0604020202020204" pitchFamily="34" charset="0"/>
              <a:buChar char="•"/>
            </a:pPr>
            <a:r>
              <a:rPr lang="en-US" dirty="0" smtClean="0"/>
              <a:t>Utilities have existing channels for providing information on programs for their customers</a:t>
            </a:r>
          </a:p>
          <a:p>
            <a:pPr marL="628573" lvl="1" indent="-171429">
              <a:buFont typeface="Arial" panose="020B0604020202020204" pitchFamily="34" charset="0"/>
              <a:buChar char="•"/>
            </a:pPr>
            <a:r>
              <a:rPr lang="en-US" dirty="0" smtClean="0"/>
              <a:t>What are additional channels?</a:t>
            </a:r>
          </a:p>
          <a:p>
            <a:pPr marL="171429" indent="-171429">
              <a:buFont typeface="Arial" panose="020B0604020202020204" pitchFamily="34" charset="0"/>
              <a:buChar char="•"/>
            </a:pPr>
            <a:r>
              <a:rPr lang="en-US" dirty="0" smtClean="0"/>
              <a:t>Coordinate with other utilities and third-party program administrators</a:t>
            </a:r>
          </a:p>
          <a:p>
            <a:pPr marL="628573" lvl="1" indent="-171429">
              <a:buFont typeface="Arial" panose="020B0604020202020204" pitchFamily="34" charset="0"/>
              <a:buChar char="•"/>
            </a:pPr>
            <a:r>
              <a:rPr lang="en-US" dirty="0" smtClean="0"/>
              <a:t>Uniform messaging for statewide programs like low-income weatherization and energy efficiency education</a:t>
            </a:r>
          </a:p>
          <a:p>
            <a:pPr marL="171429" indent="-171429">
              <a:buFont typeface="Arial" panose="020B0604020202020204" pitchFamily="34" charset="0"/>
              <a:buChar char="•"/>
            </a:pPr>
            <a:r>
              <a:rPr lang="en-US" dirty="0" smtClean="0"/>
              <a:t>Promote other benefits of energy efficiency</a:t>
            </a:r>
          </a:p>
          <a:p>
            <a:pPr marL="628573" lvl="1" indent="-171429">
              <a:buFont typeface="Arial" panose="020B0604020202020204" pitchFamily="34" charset="0"/>
              <a:buChar char="•"/>
            </a:pPr>
            <a:r>
              <a:rPr lang="en-US" dirty="0" smtClean="0"/>
              <a:t>Identify customers motivations for energy efficiency beyond saving money, such as economic development, health and comfort</a:t>
            </a:r>
          </a:p>
          <a:p>
            <a:r>
              <a:rPr lang="en-US" dirty="0" smtClean="0"/>
              <a:t>Maximizing participation</a:t>
            </a:r>
          </a:p>
          <a:p>
            <a:pPr marL="171429" indent="-171429">
              <a:buFont typeface="Arial" panose="020B0604020202020204" pitchFamily="34" charset="0"/>
              <a:buChar char="•"/>
            </a:pPr>
            <a:r>
              <a:rPr lang="en-US" dirty="0" smtClean="0"/>
              <a:t>Keep participation simple</a:t>
            </a:r>
          </a:p>
          <a:p>
            <a:pPr marL="628573" lvl="1" indent="-171429">
              <a:buFont typeface="Arial" panose="020B0604020202020204" pitchFamily="34" charset="0"/>
              <a:buChar char="•"/>
            </a:pPr>
            <a:r>
              <a:rPr lang="en-US" dirty="0" smtClean="0"/>
              <a:t>Given that most energy efficiency improvements are made at the time of either equipment failure or retrofit, timing can be critical</a:t>
            </a:r>
          </a:p>
          <a:p>
            <a:pPr marL="628573" lvl="1" indent="-171429">
              <a:buFont typeface="Arial" panose="020B0604020202020204" pitchFamily="34" charset="0"/>
              <a:buChar char="•"/>
            </a:pPr>
            <a:r>
              <a:rPr lang="en-US" dirty="0" smtClean="0"/>
              <a:t>Application process and access to financing must be easy (advent of the one-stop shop)</a:t>
            </a:r>
          </a:p>
          <a:p>
            <a:pPr marL="171429" indent="-171429">
              <a:buFont typeface="Arial" panose="020B0604020202020204" pitchFamily="34" charset="0"/>
              <a:buChar char="•"/>
            </a:pPr>
            <a:r>
              <a:rPr lang="en-US" dirty="0" smtClean="0"/>
              <a:t>Invest in education, training, and outreach</a:t>
            </a:r>
          </a:p>
          <a:p>
            <a:pPr marL="171429" indent="-171429">
              <a:buFont typeface="Arial" panose="020B0604020202020204" pitchFamily="34" charset="0"/>
              <a:buChar char="•"/>
            </a:pPr>
            <a:r>
              <a:rPr lang="en-US" dirty="0" smtClean="0"/>
              <a:t>Effective marketing is critical</a:t>
            </a:r>
          </a:p>
          <a:p>
            <a:pPr marL="628573" lvl="1" indent="-171429">
              <a:buFont typeface="Arial" panose="020B0604020202020204" pitchFamily="34" charset="0"/>
              <a:buChar char="•"/>
            </a:pPr>
            <a:r>
              <a:rPr lang="en-US" dirty="0" smtClean="0"/>
              <a:t>Who/where/how are customers receiving information?</a:t>
            </a:r>
          </a:p>
          <a:p>
            <a:r>
              <a:rPr lang="en-US" dirty="0" smtClean="0"/>
              <a:t>Comprehensive program design</a:t>
            </a:r>
          </a:p>
          <a:p>
            <a:pPr marL="171429" indent="-171429">
              <a:buFont typeface="Arial" panose="020B0604020202020204" pitchFamily="34" charset="0"/>
              <a:buChar char="•"/>
            </a:pPr>
            <a:r>
              <a:rPr lang="en-US" dirty="0" smtClean="0"/>
              <a:t>Successful Comprehensive Programs will build upon experience (and data) learned during Quick Start</a:t>
            </a:r>
          </a:p>
          <a:p>
            <a:pPr marL="628573" lvl="1" indent="-171429">
              <a:buFont typeface="Arial" panose="020B0604020202020204" pitchFamily="34" charset="0"/>
              <a:buChar char="•"/>
            </a:pPr>
            <a:r>
              <a:rPr lang="en-US" dirty="0" smtClean="0"/>
              <a:t>Identify effective incentive tools and structures</a:t>
            </a:r>
          </a:p>
          <a:p>
            <a:pPr marL="171429" indent="-171429">
              <a:buFont typeface="Arial" panose="020B0604020202020204" pitchFamily="34" charset="0"/>
              <a:buChar char="•"/>
            </a:pPr>
            <a:r>
              <a:rPr lang="en-US" dirty="0" smtClean="0"/>
              <a:t>Invest in service providers</a:t>
            </a:r>
          </a:p>
          <a:p>
            <a:pPr marL="628573" lvl="1" indent="-171429">
              <a:buFont typeface="Arial" panose="020B0604020202020204" pitchFamily="34" charset="0"/>
              <a:buChar char="•"/>
            </a:pPr>
            <a:r>
              <a:rPr lang="en-US" dirty="0" smtClean="0"/>
              <a:t>They are the foundation and a crucial resource</a:t>
            </a:r>
          </a:p>
          <a:p>
            <a:pPr marL="171429" indent="-171429">
              <a:buFont typeface="Arial" panose="020B0604020202020204" pitchFamily="34" charset="0"/>
              <a:buChar char="•"/>
            </a:pPr>
            <a:r>
              <a:rPr lang="en-US" dirty="0" smtClean="0"/>
              <a:t>Flexibility in eligible measures over time</a:t>
            </a:r>
          </a:p>
          <a:p>
            <a:pPr marL="628573" lvl="1" indent="-171429">
              <a:buFont typeface="Arial" panose="020B0604020202020204" pitchFamily="34" charset="0"/>
              <a:buChar char="•"/>
            </a:pPr>
            <a:r>
              <a:rPr lang="en-US" dirty="0" smtClean="0"/>
              <a:t>What are the new technologies coming down the pike?</a:t>
            </a:r>
          </a:p>
          <a:p>
            <a:pPr marL="171429" indent="-171429">
              <a:buFont typeface="Arial" panose="020B0604020202020204" pitchFamily="34" charset="0"/>
              <a:buChar char="•"/>
            </a:pPr>
            <a:r>
              <a:rPr lang="en-US" dirty="0" smtClean="0"/>
              <a:t>Pilot new program concepts</a:t>
            </a:r>
          </a:p>
          <a:p>
            <a:pPr marL="171429" indent="-171429">
              <a:buFont typeface="Arial" panose="020B0604020202020204" pitchFamily="34" charset="0"/>
              <a:buChar char="•"/>
            </a:pPr>
            <a:endParaRPr lang="en-US" dirty="0" smtClean="0"/>
          </a:p>
          <a:p>
            <a:pPr marL="171429" indent="-171429">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AD2EC2AB-FD5C-4EF7-AF8D-FB95907AF3A4}" type="slidenum">
              <a:rPr lang="en-GB" smtClean="0"/>
              <a:pPr/>
              <a:t>19</a:t>
            </a:fld>
            <a:endParaRPr lang="en-GB" dirty="0"/>
          </a:p>
        </p:txBody>
      </p:sp>
    </p:spTree>
    <p:extLst>
      <p:ext uri="{BB962C8B-B14F-4D97-AF65-F5344CB8AC3E}">
        <p14:creationId xmlns:p14="http://schemas.microsoft.com/office/powerpoint/2010/main" val="42373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pPr/>
              <a:t>2</a:t>
            </a:fld>
            <a:endParaRPr lang="en-GB" dirty="0"/>
          </a:p>
        </p:txBody>
      </p:sp>
    </p:spTree>
    <p:extLst>
      <p:ext uri="{BB962C8B-B14F-4D97-AF65-F5344CB8AC3E}">
        <p14:creationId xmlns:p14="http://schemas.microsoft.com/office/powerpoint/2010/main" val="318614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pPr/>
              <a:t>20</a:t>
            </a:fld>
            <a:endParaRPr lang="en-GB" dirty="0"/>
          </a:p>
        </p:txBody>
      </p:sp>
    </p:spTree>
    <p:extLst>
      <p:ext uri="{BB962C8B-B14F-4D97-AF65-F5344CB8AC3E}">
        <p14:creationId xmlns:p14="http://schemas.microsoft.com/office/powerpoint/2010/main" val="3444054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pPr/>
              <a:t>21</a:t>
            </a:fld>
            <a:endParaRPr lang="en-GB" dirty="0"/>
          </a:p>
        </p:txBody>
      </p:sp>
    </p:spTree>
    <p:extLst>
      <p:ext uri="{BB962C8B-B14F-4D97-AF65-F5344CB8AC3E}">
        <p14:creationId xmlns:p14="http://schemas.microsoft.com/office/powerpoint/2010/main" val="664211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Participation</a:t>
            </a:r>
          </a:p>
          <a:p>
            <a:pPr marL="171429" indent="-171429">
              <a:buFont typeface="Arial" panose="020B0604020202020204" pitchFamily="34" charset="0"/>
              <a:buChar char="•"/>
            </a:pPr>
            <a:r>
              <a:rPr lang="en-GB" dirty="0" smtClean="0"/>
              <a:t>Keep participation simple</a:t>
            </a:r>
          </a:p>
          <a:p>
            <a:pPr marL="171429" indent="-171429">
              <a:buFont typeface="Arial" panose="020B0604020202020204" pitchFamily="34" charset="0"/>
              <a:buChar char="•"/>
            </a:pPr>
            <a:r>
              <a:rPr lang="en-GB" dirty="0" smtClean="0"/>
              <a:t>Given that most EE improvements are made at the time of either equipment failure</a:t>
            </a:r>
            <a:r>
              <a:rPr lang="en-GB" baseline="0" dirty="0" smtClean="0"/>
              <a:t> or retrofit, timing can be critical</a:t>
            </a:r>
          </a:p>
          <a:p>
            <a:pPr marL="171429" indent="-171429">
              <a:buFont typeface="Arial" panose="020B0604020202020204" pitchFamily="34" charset="0"/>
              <a:buChar char="•"/>
            </a:pPr>
            <a:r>
              <a:rPr lang="en-GB" baseline="0" dirty="0" smtClean="0"/>
              <a:t>Application process and access to financing must be easy (advent of the one-stop shop)</a:t>
            </a:r>
            <a:endParaRPr lang="en-GB" dirty="0" smtClean="0"/>
          </a:p>
          <a:p>
            <a:r>
              <a:rPr lang="en-GB" dirty="0" smtClean="0"/>
              <a:t>Effective marketing</a:t>
            </a:r>
          </a:p>
          <a:p>
            <a:pPr marL="171429" indent="-171429">
              <a:buFont typeface="Arial" panose="020B0604020202020204" pitchFamily="34" charset="0"/>
              <a:buChar char="•"/>
            </a:pPr>
            <a:r>
              <a:rPr lang="en-GB" dirty="0" smtClean="0"/>
              <a:t>Customers</a:t>
            </a:r>
            <a:r>
              <a:rPr lang="en-GB" baseline="0" dirty="0" smtClean="0"/>
              <a:t> hear about programs typically through print advertisements, radio, bill inserts, TV</a:t>
            </a:r>
          </a:p>
          <a:p>
            <a:r>
              <a:rPr lang="en-GB" baseline="0" dirty="0" smtClean="0"/>
              <a:t>MN CEE</a:t>
            </a:r>
          </a:p>
          <a:p>
            <a:pPr marL="171429" indent="-171429">
              <a:buFont typeface="Arial" panose="020B0604020202020204" pitchFamily="34" charset="0"/>
              <a:buChar char="•"/>
            </a:pPr>
            <a:r>
              <a:rPr lang="en-GB" baseline="0" dirty="0" smtClean="0"/>
              <a:t>See Home Energy Squad</a:t>
            </a:r>
          </a:p>
        </p:txBody>
      </p:sp>
      <p:sp>
        <p:nvSpPr>
          <p:cNvPr id="4" name="Slide Number Placeholder 3"/>
          <p:cNvSpPr>
            <a:spLocks noGrp="1"/>
          </p:cNvSpPr>
          <p:nvPr>
            <p:ph type="sldNum" sz="quarter" idx="10"/>
          </p:nvPr>
        </p:nvSpPr>
        <p:spPr/>
        <p:txBody>
          <a:bodyPr/>
          <a:lstStyle/>
          <a:p>
            <a:fld id="{AD2EC2AB-FD5C-4EF7-AF8D-FB95907AF3A4}" type="slidenum">
              <a:rPr lang="en-GB" smtClean="0"/>
              <a:pPr/>
              <a:t>22</a:t>
            </a:fld>
            <a:endParaRPr lang="en-GB" dirty="0"/>
          </a:p>
        </p:txBody>
      </p:sp>
    </p:spTree>
    <p:extLst>
      <p:ext uri="{BB962C8B-B14F-4D97-AF65-F5344CB8AC3E}">
        <p14:creationId xmlns:p14="http://schemas.microsoft.com/office/powerpoint/2010/main" val="668378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US" smtClean="0"/>
              <a:pPr/>
              <a:t>23</a:t>
            </a:fld>
            <a:endParaRPr lang="en-US" dirty="0"/>
          </a:p>
        </p:txBody>
      </p:sp>
    </p:spTree>
    <p:extLst>
      <p:ext uri="{BB962C8B-B14F-4D97-AF65-F5344CB8AC3E}">
        <p14:creationId xmlns:p14="http://schemas.microsoft.com/office/powerpoint/2010/main" val="1416691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Utility/Public benefits includes:</a:t>
            </a:r>
          </a:p>
          <a:p>
            <a:pPr marL="171429" indent="-171429">
              <a:buFont typeface="Arial" panose="020B0604020202020204" pitchFamily="34" charset="0"/>
              <a:buChar char="•"/>
            </a:pPr>
            <a:r>
              <a:rPr lang="en-GB" dirty="0" smtClean="0"/>
              <a:t>Electricity</a:t>
            </a:r>
            <a:r>
              <a:rPr lang="en-GB" baseline="0" dirty="0" smtClean="0"/>
              <a:t> program budgets, Natural gas program budgets, Electricity program savings, Natural gas program savings, Opt-out (-1), EERS, Performance incentives and fixed cost recovery</a:t>
            </a:r>
          </a:p>
          <a:p>
            <a:r>
              <a:rPr lang="en-GB" dirty="0" smtClean="0"/>
              <a:t>Transportation</a:t>
            </a:r>
            <a:r>
              <a:rPr lang="en-GB" baseline="0" dirty="0" smtClean="0"/>
              <a:t> includes:</a:t>
            </a:r>
          </a:p>
          <a:p>
            <a:pPr marL="171429" indent="-171429">
              <a:buFont typeface="Arial" panose="020B0604020202020204" pitchFamily="34" charset="0"/>
              <a:buChar char="•"/>
            </a:pPr>
            <a:r>
              <a:rPr lang="en-GB" baseline="0" dirty="0" smtClean="0"/>
              <a:t>GHG tailpipe emissions standards and ZEV program; EV registrations per 100,000 people; Integration of transportation and land use planning; MAP 21 freight plans and goals; VMT targets; Average % change in VMT per capita; Transit funding; Dedicated transit revenue stream statutes; Complete streets legislation; High-efficiency vehicle consumer incentives</a:t>
            </a:r>
          </a:p>
          <a:p>
            <a:r>
              <a:rPr lang="en-GB" baseline="0" dirty="0" smtClean="0"/>
              <a:t>Building codes:</a:t>
            </a:r>
          </a:p>
          <a:p>
            <a:pPr marL="171429" indent="-171429">
              <a:buFont typeface="Arial" panose="020B0604020202020204" pitchFamily="34" charset="0"/>
              <a:buChar char="•"/>
            </a:pPr>
            <a:r>
              <a:rPr lang="en-GB" baseline="0" dirty="0" smtClean="0"/>
              <a:t>Residential and commercial code stringency; compliance (compliance study, gap analysis/strategic plan, stakeholder advisory group, utility involvement, training and outreach)</a:t>
            </a:r>
          </a:p>
          <a:p>
            <a:r>
              <a:rPr lang="en-GB" baseline="0" dirty="0" smtClean="0"/>
              <a:t>CHP: </a:t>
            </a:r>
          </a:p>
          <a:p>
            <a:pPr marL="171429" indent="-171429">
              <a:buFont typeface="Arial" panose="020B0604020202020204" pitchFamily="34" charset="0"/>
              <a:buChar char="•"/>
            </a:pPr>
            <a:r>
              <a:rPr lang="en-GB" baseline="0" dirty="0" smtClean="0"/>
              <a:t>Inter-connection standard; EERS treatment; RPS treatment; revenue streams; incentives; financing; emissions treatment; other policies</a:t>
            </a:r>
          </a:p>
          <a:p>
            <a:r>
              <a:rPr lang="en-GB" baseline="0" dirty="0" smtClean="0"/>
              <a:t>State government:</a:t>
            </a:r>
          </a:p>
          <a:p>
            <a:pPr marL="171429" indent="-171429">
              <a:buFont typeface="Arial" panose="020B0604020202020204" pitchFamily="34" charset="0"/>
              <a:buChar char="•"/>
            </a:pPr>
            <a:r>
              <a:rPr lang="en-GB" baseline="0" dirty="0" smtClean="0"/>
              <a:t>Financial incentives; building energy disclosure; lead by example; R&amp;D</a:t>
            </a:r>
          </a:p>
          <a:p>
            <a:endParaRPr lang="en-GB" baseline="0" dirty="0" smtClean="0"/>
          </a:p>
        </p:txBody>
      </p:sp>
      <p:sp>
        <p:nvSpPr>
          <p:cNvPr id="4" name="Slide Number Placeholder 3"/>
          <p:cNvSpPr>
            <a:spLocks noGrp="1"/>
          </p:cNvSpPr>
          <p:nvPr>
            <p:ph type="sldNum" sz="quarter" idx="10"/>
          </p:nvPr>
        </p:nvSpPr>
        <p:spPr/>
        <p:txBody>
          <a:bodyPr/>
          <a:lstStyle/>
          <a:p>
            <a:fld id="{AD2EC2AB-FD5C-4EF7-AF8D-FB95907AF3A4}" type="slidenum">
              <a:rPr lang="en-GB" smtClean="0"/>
              <a:pPr/>
              <a:t>24</a:t>
            </a:fld>
            <a:endParaRPr lang="en-GB" dirty="0"/>
          </a:p>
        </p:txBody>
      </p:sp>
    </p:spTree>
    <p:extLst>
      <p:ext uri="{BB962C8B-B14F-4D97-AF65-F5344CB8AC3E}">
        <p14:creationId xmlns:p14="http://schemas.microsoft.com/office/powerpoint/2010/main" val="3524360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pPr/>
              <a:t>25</a:t>
            </a:fld>
            <a:endParaRPr lang="en-GB" dirty="0"/>
          </a:p>
        </p:txBody>
      </p:sp>
    </p:spTree>
    <p:extLst>
      <p:ext uri="{BB962C8B-B14F-4D97-AF65-F5344CB8AC3E}">
        <p14:creationId xmlns:p14="http://schemas.microsoft.com/office/powerpoint/2010/main" val="3437605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Budgets are from ACEEE 2014 Scorecard,</a:t>
            </a:r>
            <a:r>
              <a:rPr lang="en-GB" baseline="0" dirty="0" smtClean="0"/>
              <a:t> </a:t>
            </a:r>
            <a:r>
              <a:rPr lang="en-GB" dirty="0" smtClean="0"/>
              <a:t>for customer-funded energy efficiency</a:t>
            </a:r>
            <a:r>
              <a:rPr lang="en-GB" baseline="0" dirty="0" smtClean="0"/>
              <a:t> programs (utility); includes utility-administered and customer-funded public benefits programs administered by independent </a:t>
            </a:r>
            <a:r>
              <a:rPr lang="en-GB" baseline="0" dirty="0" err="1" smtClean="0"/>
              <a:t>statewide</a:t>
            </a:r>
            <a:r>
              <a:rPr lang="en-GB" baseline="0" dirty="0" smtClean="0"/>
              <a:t> program administrators (third-party; e.g. WI Focus on Energy)</a:t>
            </a:r>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pPr/>
              <a:t>26</a:t>
            </a:fld>
            <a:endParaRPr lang="en-GB" dirty="0"/>
          </a:p>
        </p:txBody>
      </p:sp>
    </p:spTree>
    <p:extLst>
      <p:ext uri="{BB962C8B-B14F-4D97-AF65-F5344CB8AC3E}">
        <p14:creationId xmlns:p14="http://schemas.microsoft.com/office/powerpoint/2010/main" val="4182371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pPr/>
              <a:t>27</a:t>
            </a:fld>
            <a:endParaRPr lang="en-GB" dirty="0"/>
          </a:p>
        </p:txBody>
      </p:sp>
    </p:spTree>
    <p:extLst>
      <p:ext uri="{BB962C8B-B14F-4D97-AF65-F5344CB8AC3E}">
        <p14:creationId xmlns:p14="http://schemas.microsoft.com/office/powerpoint/2010/main" val="2398443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pPr/>
              <a:t>28</a:t>
            </a:fld>
            <a:endParaRPr lang="en-GB" dirty="0"/>
          </a:p>
        </p:txBody>
      </p:sp>
    </p:spTree>
    <p:extLst>
      <p:ext uri="{BB962C8B-B14F-4D97-AF65-F5344CB8AC3E}">
        <p14:creationId xmlns:p14="http://schemas.microsoft.com/office/powerpoint/2010/main" val="88047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dirty="0" smtClean="0"/>
              <a:t>Driven by our Purpose of safeguarding life, property and the environment, DNV GL enables organisations to advance the safety and sustainability of their business.</a:t>
            </a:r>
            <a:endParaRPr lang="en-US" dirty="0" smtClean="0"/>
          </a:p>
          <a:p>
            <a:r>
              <a:rPr lang="en-US" dirty="0" smtClean="0"/>
              <a:t> We provide classification and technical assurance along with software and independent expert advisory services to the maritime, oil and gas, and energy industries. We also provide certification services to customers across a wide range of industries.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D2EC2AB-FD5C-4EF7-AF8D-FB95907AF3A4}" type="slidenum">
              <a:rPr lang="en-US" smtClean="0"/>
              <a:t>3</a:t>
            </a:fld>
            <a:endParaRPr lang="en-US" dirty="0"/>
          </a:p>
        </p:txBody>
      </p:sp>
    </p:spTree>
    <p:extLst>
      <p:ext uri="{BB962C8B-B14F-4D97-AF65-F5344CB8AC3E}">
        <p14:creationId xmlns:p14="http://schemas.microsoft.com/office/powerpoint/2010/main" val="2030602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4</a:t>
            </a:fld>
            <a:endParaRPr lang="en-GB" dirty="0"/>
          </a:p>
        </p:txBody>
      </p:sp>
    </p:spTree>
    <p:extLst>
      <p:ext uri="{BB962C8B-B14F-4D97-AF65-F5344CB8AC3E}">
        <p14:creationId xmlns:p14="http://schemas.microsoft.com/office/powerpoint/2010/main" val="2381721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pPr/>
              <a:t>5</a:t>
            </a:fld>
            <a:endParaRPr lang="en-GB" dirty="0"/>
          </a:p>
        </p:txBody>
      </p:sp>
    </p:spTree>
    <p:extLst>
      <p:ext uri="{BB962C8B-B14F-4D97-AF65-F5344CB8AC3E}">
        <p14:creationId xmlns:p14="http://schemas.microsoft.com/office/powerpoint/2010/main" val="664211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pPr/>
              <a:t>6</a:t>
            </a:fld>
            <a:endParaRPr lang="en-GB" dirty="0"/>
          </a:p>
        </p:txBody>
      </p:sp>
    </p:spTree>
    <p:extLst>
      <p:ext uri="{BB962C8B-B14F-4D97-AF65-F5344CB8AC3E}">
        <p14:creationId xmlns:p14="http://schemas.microsoft.com/office/powerpoint/2010/main" val="1068635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pPr/>
              <a:t>7</a:t>
            </a:fld>
            <a:endParaRPr lang="en-GB" dirty="0"/>
          </a:p>
        </p:txBody>
      </p:sp>
    </p:spTree>
    <p:extLst>
      <p:ext uri="{BB962C8B-B14F-4D97-AF65-F5344CB8AC3E}">
        <p14:creationId xmlns:p14="http://schemas.microsoft.com/office/powerpoint/2010/main" val="3740083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2EC2AB-FD5C-4EF7-AF8D-FB95907AF3A4}" type="slidenum">
              <a:rPr lang="en-US" smtClean="0"/>
              <a:pPr/>
              <a:t>8</a:t>
            </a:fld>
            <a:endParaRPr lang="en-US" dirty="0"/>
          </a:p>
        </p:txBody>
      </p:sp>
    </p:spTree>
    <p:extLst>
      <p:ext uri="{BB962C8B-B14F-4D97-AF65-F5344CB8AC3E}">
        <p14:creationId xmlns:p14="http://schemas.microsoft.com/office/powerpoint/2010/main" val="99595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2EC2AB-FD5C-4EF7-AF8D-FB95907AF3A4}" type="slidenum">
              <a:rPr lang="en-US" smtClean="0"/>
              <a:pPr/>
              <a:t>9</a:t>
            </a:fld>
            <a:endParaRPr lang="en-US" dirty="0"/>
          </a:p>
        </p:txBody>
      </p:sp>
    </p:spTree>
    <p:extLst>
      <p:ext uri="{BB962C8B-B14F-4D97-AF65-F5344CB8AC3E}">
        <p14:creationId xmlns:p14="http://schemas.microsoft.com/office/powerpoint/2010/main" val="2912091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1" y="1160464"/>
            <a:ext cx="8893174" cy="31178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50824" y="1641864"/>
            <a:ext cx="6445251" cy="666452"/>
          </a:xfrm>
        </p:spPr>
        <p:txBody>
          <a:bodyPr>
            <a:noAutofit/>
          </a:bodyPr>
          <a:lstStyle>
            <a:lvl1pPr>
              <a:lnSpc>
                <a:spcPct val="91000"/>
              </a:lnSpc>
              <a:defRPr sz="2200">
                <a:solidFill>
                  <a:schemeClr val="bg1"/>
                </a:solidFill>
              </a:defRPr>
            </a:lvl1pPr>
          </a:lstStyle>
          <a:p>
            <a:r>
              <a:rPr lang="en-US" smtClean="0"/>
              <a:t>Click to edit Master title style</a:t>
            </a:r>
            <a:endParaRPr lang="en-GB" dirty="0"/>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4204580"/>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a:r>
              <a:rPr lang="en-GB" sz="900" b="1" cap="all" baseline="0" noProof="1" smtClean="0">
                <a:solidFill>
                  <a:schemeClr val="accent2"/>
                </a:solidFill>
              </a:rPr>
              <a:t>Safer, smarter, greener</a:t>
            </a:r>
            <a:endParaRPr lang="en-GB" sz="900" b="1" cap="all" baseline="0" noProof="1">
              <a:solidFill>
                <a:schemeClr val="accent2"/>
              </a:solidFill>
            </a:endParaRPr>
          </a:p>
        </p:txBody>
      </p:sp>
      <p:sp>
        <p:nvSpPr>
          <p:cNvPr id="8" name="Date Placeholder 7"/>
          <p:cNvSpPr>
            <a:spLocks noGrp="1"/>
          </p:cNvSpPr>
          <p:nvPr>
            <p:ph type="dt" sz="half" idx="15"/>
          </p:nvPr>
        </p:nvSpPr>
        <p:spPr/>
        <p:txBody>
          <a:bodyPr/>
          <a:lstStyle>
            <a:lvl1pPr>
              <a:defRPr>
                <a:solidFill>
                  <a:schemeClr val="bg1"/>
                </a:solidFill>
              </a:defRPr>
            </a:lvl1pPr>
          </a:lstStyle>
          <a:p>
            <a:r>
              <a:rPr lang="en-US" dirty="0" smtClean="0"/>
              <a:t>November 3, 2014</a:t>
            </a:r>
            <a:endParaRPr lang="en-GB" dirty="0"/>
          </a:p>
        </p:txBody>
      </p:sp>
      <p:sp>
        <p:nvSpPr>
          <p:cNvPr id="10" name="Footer Placeholder 9"/>
          <p:cNvSpPr>
            <a:spLocks noGrp="1"/>
          </p:cNvSpPr>
          <p:nvPr>
            <p:ph type="ftr" sz="quarter" idx="16"/>
          </p:nvPr>
        </p:nvSpPr>
        <p:spPr/>
        <p:txBody>
          <a:bodyPr/>
          <a:lstStyle/>
          <a:p>
            <a:endParaRPr lang="en-GB" dirty="0"/>
          </a:p>
        </p:txBody>
      </p:sp>
      <p:sp>
        <p:nvSpPr>
          <p:cNvPr id="11" name="Slide Number Placeholder 10"/>
          <p:cNvSpPr>
            <a:spLocks noGrp="1"/>
          </p:cNvSpPr>
          <p:nvPr>
            <p:ph type="sldNum" sz="quarter" idx="17"/>
          </p:nvPr>
        </p:nvSpPr>
        <p:spPr/>
        <p:txBody>
          <a:bodyPr/>
          <a:lstStyle/>
          <a:p>
            <a:fld id="{5BA07366-CB75-4AA8-9E5B-928B849F427C}" type="slidenum">
              <a:rPr lang="en-GB" smtClean="0"/>
              <a:pPr/>
              <a:t>‹#›</a:t>
            </a:fld>
            <a:endParaRPr lang="en-GB" dirty="0"/>
          </a:p>
        </p:txBody>
      </p:sp>
      <p:sp>
        <p:nvSpPr>
          <p:cNvPr id="23" name="TextBox 22"/>
          <p:cNvSpPr txBox="1"/>
          <p:nvPr userDrawn="1"/>
        </p:nvSpPr>
        <p:spPr>
          <a:xfrm>
            <a:off x="491055" y="6517926"/>
            <a:ext cx="732573" cy="107722"/>
          </a:xfrm>
          <a:prstGeom prst="rect">
            <a:avLst/>
          </a:prstGeom>
          <a:noFill/>
        </p:spPr>
        <p:txBody>
          <a:bodyPr wrap="none" lIns="0" tIns="0" rIns="0" bIns="0" rtlCol="0">
            <a:spAutoFit/>
          </a:bodyPr>
          <a:lstStyle/>
          <a:p>
            <a:r>
              <a:rPr lang="en-GB" sz="700" noProof="0" dirty="0" smtClean="0">
                <a:solidFill>
                  <a:schemeClr val="tx1"/>
                </a:solidFill>
              </a:rPr>
              <a:t>DNV GL © 2013</a:t>
            </a:r>
            <a:endParaRPr lang="en-GB" sz="700" noProof="0" dirty="0">
              <a:solidFill>
                <a:schemeClr val="tx1"/>
              </a:solidFill>
            </a:endParaRPr>
          </a:p>
        </p:txBody>
      </p:sp>
      <p:sp>
        <p:nvSpPr>
          <p:cNvPr id="21" name="bmkFldDocumentNumber"/>
          <p:cNvSpPr txBox="1">
            <a:spLocks noChangeArrowheads="1"/>
          </p:cNvSpPr>
          <p:nvPr userDrawn="1"/>
        </p:nvSpPr>
        <p:spPr bwMode="auto">
          <a:xfrm>
            <a:off x="1691680" y="6517697"/>
            <a:ext cx="2805707" cy="17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rgbClr val="000000"/>
              </a:solidFill>
              <a:ea typeface="ＭＳ Ｐゴシック" charset="-128"/>
              <a:cs typeface="Arial" charset="0"/>
            </a:endParaRPr>
          </a:p>
        </p:txBody>
      </p:sp>
      <p:sp>
        <p:nvSpPr>
          <p:cNvPr id="27" name="bmkFldDate"/>
          <p:cNvSpPr/>
          <p:nvPr userDrawn="1"/>
        </p:nvSpPr>
        <p:spPr>
          <a:xfrm>
            <a:off x="249520" y="3862800"/>
            <a:ext cx="6446555" cy="33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lvl="0" indent="0" algn="l" defTabSz="914400" rtl="0" eaLnBrk="1" latinLnBrk="0" hangingPunct="1">
              <a:lnSpc>
                <a:spcPct val="114000"/>
              </a:lnSpc>
              <a:spcBef>
                <a:spcPts val="600"/>
              </a:spcBef>
              <a:buClr>
                <a:srgbClr val="3F9C35"/>
              </a:buClr>
              <a:buFont typeface="Wingdings 2" pitchFamily="18" charset="2"/>
              <a:buNone/>
            </a:pPr>
            <a:r>
              <a:rPr lang="en-GB" sz="1600" b="0" kern="1200" baseline="0" dirty="0" smtClean="0">
                <a:solidFill>
                  <a:schemeClr val="bg1"/>
                </a:solidFill>
                <a:latin typeface="+mn-lt"/>
                <a:ea typeface="+mn-ea"/>
                <a:cs typeface="+mn-cs"/>
              </a:rPr>
              <a:t>November 3, 2014</a:t>
            </a:r>
          </a:p>
        </p:txBody>
      </p:sp>
      <p:sp>
        <p:nvSpPr>
          <p:cNvPr id="28" name="bmkFldAuthorName"/>
          <p:cNvSpPr txBox="1">
            <a:spLocks noChangeArrowheads="1"/>
          </p:cNvSpPr>
          <p:nvPr userDrawn="1"/>
        </p:nvSpPr>
        <p:spPr bwMode="auto">
          <a:xfrm>
            <a:off x="250823" y="3574800"/>
            <a:ext cx="6445252" cy="29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marL="0" indent="0" algn="l" defTabSz="914400" rtl="0" eaLnBrk="1" latinLnBrk="0" hangingPunct="1">
              <a:lnSpc>
                <a:spcPct val="114000"/>
              </a:lnSpc>
              <a:spcBef>
                <a:spcPts val="600"/>
              </a:spcBef>
              <a:buClr>
                <a:srgbClr val="3F9C35"/>
              </a:buClr>
              <a:buFont typeface="Wingdings 2" pitchFamily="18" charset="2"/>
              <a:buNone/>
            </a:pPr>
            <a:endParaRPr lang="en-GB" altLang="ja-JP" sz="1600" b="1" kern="1200" baseline="0" dirty="0">
              <a:solidFill>
                <a:schemeClr val="tx2"/>
              </a:solidFill>
              <a:latin typeface="+mn-lt"/>
              <a:ea typeface="+mn-ea"/>
              <a:cs typeface="+mn-cs"/>
            </a:endParaRPr>
          </a:p>
        </p:txBody>
      </p:sp>
      <p:sp>
        <p:nvSpPr>
          <p:cNvPr id="22" name="bmkBusinessAreaName"/>
          <p:cNvSpPr/>
          <p:nvPr userDrawn="1"/>
        </p:nvSpPr>
        <p:spPr>
          <a:xfrm>
            <a:off x="250823" y="1396800"/>
            <a:ext cx="6445252" cy="2161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r>
              <a:rPr lang="en-GB" sz="1200" b="1" kern="1200" cap="all" baseline="0" dirty="0" smtClean="0">
                <a:solidFill>
                  <a:schemeClr val="bg1"/>
                </a:solidFill>
                <a:latin typeface="+mn-lt"/>
                <a:ea typeface="+mn-ea"/>
                <a:cs typeface="+mn-cs"/>
              </a:rPr>
              <a:t>Energy</a:t>
            </a:r>
          </a:p>
        </p:txBody>
      </p:sp>
      <p:sp>
        <p:nvSpPr>
          <p:cNvPr id="26" name="Subtitle 2"/>
          <p:cNvSpPr>
            <a:spLocks noGrp="1"/>
          </p:cNvSpPr>
          <p:nvPr>
            <p:ph type="subTitle" idx="1"/>
          </p:nvPr>
        </p:nvSpPr>
        <p:spPr>
          <a:xfrm>
            <a:off x="250825" y="2420888"/>
            <a:ext cx="6445250" cy="648072"/>
          </a:xfrm>
        </p:spPr>
        <p:txBody>
          <a:bodyPr/>
          <a:lstStyle>
            <a:lvl1pPr marL="0" indent="0" algn="l" defTabSz="914400" rtl="0" eaLnBrk="1" latinLnBrk="0" hangingPunct="1">
              <a:buNone/>
              <a:defRPr lang="en-US" sz="1600" b="1"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34453930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250824" y="1270800"/>
            <a:ext cx="4244976" cy="4722013"/>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r>
              <a:rPr lang="en-US" dirty="0" smtClean="0"/>
              <a:t>November 3, 2014</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pPr/>
              <a:t>‹#›</a:t>
            </a:fld>
            <a:endParaRPr lang="en-GB" dirty="0"/>
          </a:p>
        </p:txBody>
      </p:sp>
      <p:sp>
        <p:nvSpPr>
          <p:cNvPr id="10" name="Picture Placeholder 9"/>
          <p:cNvSpPr>
            <a:spLocks noGrp="1"/>
          </p:cNvSpPr>
          <p:nvPr>
            <p:ph type="pic" sz="quarter" idx="13"/>
          </p:nvPr>
        </p:nvSpPr>
        <p:spPr>
          <a:xfrm>
            <a:off x="4649788" y="1268413"/>
            <a:ext cx="4242692" cy="4724400"/>
          </a:xfrm>
          <a:solidFill>
            <a:schemeClr val="bg2">
              <a:lumMod val="40000"/>
              <a:lumOff val="60000"/>
            </a:schemeClr>
          </a:solidFill>
        </p:spPr>
        <p:txBody>
          <a:bodyPr/>
          <a:lstStyle>
            <a:lvl1pPr marL="0" indent="0" algn="ctr">
              <a:buNone/>
              <a:defRPr b="0"/>
            </a:lvl1pPr>
          </a:lstStyle>
          <a:p>
            <a:r>
              <a:rPr lang="en-US" dirty="0" smtClean="0"/>
              <a:t>Click icon to add picture</a:t>
            </a:r>
            <a:endParaRPr lang="en-US" dirty="0"/>
          </a:p>
        </p:txBody>
      </p:sp>
    </p:spTree>
    <p:extLst>
      <p:ext uri="{BB962C8B-B14F-4D97-AF65-F5344CB8AC3E}">
        <p14:creationId xmlns:p14="http://schemas.microsoft.com/office/powerpoint/2010/main" val="411849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dirty="0" smtClean="0"/>
              <a:t>November 3, 2014</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BA07366-CB75-4AA8-9E5B-928B849F427C}" type="slidenum">
              <a:rPr lang="en-GB" smtClean="0"/>
              <a:pPr/>
              <a:t>‹#›</a:t>
            </a:fld>
            <a:endParaRPr lang="en-GB" dirty="0"/>
          </a:p>
        </p:txBody>
      </p:sp>
      <p:sp>
        <p:nvSpPr>
          <p:cNvPr id="6" name="Content Placeholder 2"/>
          <p:cNvSpPr>
            <a:spLocks noGrp="1"/>
          </p:cNvSpPr>
          <p:nvPr>
            <p:ph sz="half" idx="1"/>
          </p:nvPr>
        </p:nvSpPr>
        <p:spPr>
          <a:xfrm>
            <a:off x="250824" y="1270800"/>
            <a:ext cx="4244976" cy="4722013"/>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Content Placeholder 2"/>
          <p:cNvSpPr>
            <a:spLocks noGrp="1"/>
          </p:cNvSpPr>
          <p:nvPr>
            <p:ph sz="half" idx="15"/>
          </p:nvPr>
        </p:nvSpPr>
        <p:spPr>
          <a:xfrm>
            <a:off x="4724400" y="3657600"/>
            <a:ext cx="4038599" cy="2514600"/>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sz="half" idx="16"/>
          </p:nvPr>
        </p:nvSpPr>
        <p:spPr>
          <a:xfrm>
            <a:off x="4724400" y="1066800"/>
            <a:ext cx="4038599" cy="2514600"/>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05863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ne column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250824" y="1270800"/>
            <a:ext cx="2568576" cy="4722013"/>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r>
              <a:rPr lang="en-US" dirty="0" smtClean="0"/>
              <a:t>November 3, 2014</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pPr/>
              <a:t>‹#›</a:t>
            </a:fld>
            <a:endParaRPr lang="en-GB" dirty="0"/>
          </a:p>
        </p:txBody>
      </p:sp>
      <p:sp>
        <p:nvSpPr>
          <p:cNvPr id="8" name="Content Placeholder 2"/>
          <p:cNvSpPr>
            <a:spLocks noGrp="1"/>
          </p:cNvSpPr>
          <p:nvPr>
            <p:ph sz="half" idx="13"/>
          </p:nvPr>
        </p:nvSpPr>
        <p:spPr>
          <a:xfrm>
            <a:off x="3222624" y="1295400"/>
            <a:ext cx="2568576" cy="4722013"/>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2"/>
          <p:cNvSpPr>
            <a:spLocks noGrp="1"/>
          </p:cNvSpPr>
          <p:nvPr>
            <p:ph sz="half" idx="14"/>
          </p:nvPr>
        </p:nvSpPr>
        <p:spPr>
          <a:xfrm>
            <a:off x="6172200" y="1295400"/>
            <a:ext cx="2568576" cy="4722013"/>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129833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dirty="0" smtClean="0"/>
              <a:t>November 3, 2014</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BA07366-CB75-4AA8-9E5B-928B849F427C}" type="slidenum">
              <a:rPr lang="en-GB" smtClean="0"/>
              <a:pPr/>
              <a:t>‹#›</a:t>
            </a:fld>
            <a:endParaRPr lang="en-GB" dirty="0"/>
          </a:p>
        </p:txBody>
      </p:sp>
      <p:sp>
        <p:nvSpPr>
          <p:cNvPr id="9" name="Content Placeholder 2"/>
          <p:cNvSpPr>
            <a:spLocks noGrp="1"/>
          </p:cNvSpPr>
          <p:nvPr>
            <p:ph sz="half" idx="15"/>
          </p:nvPr>
        </p:nvSpPr>
        <p:spPr>
          <a:xfrm>
            <a:off x="4724400" y="3657600"/>
            <a:ext cx="4038599" cy="2514600"/>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2"/>
          <p:cNvSpPr>
            <a:spLocks noGrp="1"/>
          </p:cNvSpPr>
          <p:nvPr>
            <p:ph sz="half" idx="16"/>
          </p:nvPr>
        </p:nvSpPr>
        <p:spPr>
          <a:xfrm>
            <a:off x="4724400" y="1066800"/>
            <a:ext cx="4038599" cy="2514600"/>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Content Placeholder 2"/>
          <p:cNvSpPr>
            <a:spLocks noGrp="1"/>
          </p:cNvSpPr>
          <p:nvPr>
            <p:ph sz="half" idx="17"/>
          </p:nvPr>
        </p:nvSpPr>
        <p:spPr>
          <a:xfrm>
            <a:off x="304801" y="3657600"/>
            <a:ext cx="4038599" cy="2514600"/>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Content Placeholder 2"/>
          <p:cNvSpPr>
            <a:spLocks noGrp="1"/>
          </p:cNvSpPr>
          <p:nvPr>
            <p:ph sz="half" idx="18"/>
          </p:nvPr>
        </p:nvSpPr>
        <p:spPr>
          <a:xfrm>
            <a:off x="304801" y="1066800"/>
            <a:ext cx="4038599" cy="2514600"/>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1225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r>
              <a:rPr lang="en-US" noProof="0" dirty="0" smtClean="0"/>
              <a:t>November 3, 2014</a:t>
            </a:r>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5BA07366-CB75-4AA8-9E5B-928B849F427C}" type="slidenum">
              <a:rPr lang="en-GB" noProof="0" smtClean="0"/>
              <a:pPr/>
              <a:t>‹#›</a:t>
            </a:fld>
            <a:endParaRPr lang="en-GB" noProof="0" dirty="0"/>
          </a:p>
        </p:txBody>
      </p:sp>
      <p:sp>
        <p:nvSpPr>
          <p:cNvPr id="10" name="Text Placeholder 9"/>
          <p:cNvSpPr>
            <a:spLocks noGrp="1"/>
          </p:cNvSpPr>
          <p:nvPr>
            <p:ph type="body" sz="quarter" idx="14"/>
          </p:nvPr>
        </p:nvSpPr>
        <p:spPr>
          <a:xfrm>
            <a:off x="247948" y="5678682"/>
            <a:ext cx="8644531" cy="337924"/>
          </a:xfrm>
        </p:spPr>
        <p:txBody>
          <a:bodyPr>
            <a:noAutofit/>
          </a:bodyPr>
          <a:lstStyle>
            <a:lvl1pPr marL="0" indent="0">
              <a:lnSpc>
                <a:spcPct val="100000"/>
              </a:lnSpc>
              <a:spcBef>
                <a:spcPts val="0"/>
              </a:spcBef>
              <a:buNone/>
              <a:defRPr sz="1100" b="1"/>
            </a:lvl1pPr>
          </a:lstStyle>
          <a:p>
            <a:pPr lvl="0"/>
            <a:r>
              <a:rPr lang="en-US" smtClean="0"/>
              <a:t>Click to edit Master text styles</a:t>
            </a:r>
          </a:p>
        </p:txBody>
      </p:sp>
      <p:sp>
        <p:nvSpPr>
          <p:cNvPr id="12" name="Picture Placeholder 8"/>
          <p:cNvSpPr>
            <a:spLocks noGrp="1"/>
          </p:cNvSpPr>
          <p:nvPr>
            <p:ph type="pic" sz="quarter" idx="13"/>
          </p:nvPr>
        </p:nvSpPr>
        <p:spPr>
          <a:xfrm>
            <a:off x="0" y="943199"/>
            <a:ext cx="8892000" cy="4679931"/>
          </a:xfrm>
          <a:solidFill>
            <a:schemeClr val="bg2">
              <a:lumMod val="40000"/>
              <a:lumOff val="60000"/>
            </a:schemeClr>
          </a:solidFill>
        </p:spPr>
        <p:txBody>
          <a:bodyPr/>
          <a:lstStyle>
            <a:lvl1pPr marL="0" indent="0" algn="ctr">
              <a:buNone/>
              <a:defRPr b="0"/>
            </a:lvl1pPr>
          </a:lstStyle>
          <a:p>
            <a:r>
              <a:rPr lang="en-US" dirty="0" smtClean="0"/>
              <a:t>Click icon to add picture</a:t>
            </a:r>
            <a:endParaRPr lang="en-US" dirty="0"/>
          </a:p>
        </p:txBody>
      </p:sp>
      <p:sp>
        <p:nvSpPr>
          <p:cNvPr id="13" name="Table Placeholder 11"/>
          <p:cNvSpPr>
            <a:spLocks noGrp="1"/>
          </p:cNvSpPr>
          <p:nvPr>
            <p:ph type="tbl" sz="quarter" idx="15"/>
          </p:nvPr>
        </p:nvSpPr>
        <p:spPr>
          <a:xfrm>
            <a:off x="0" y="5537488"/>
            <a:ext cx="8892000" cy="21590"/>
          </a:xfrm>
          <a:solidFill>
            <a:schemeClr val="bg1"/>
          </a:solidFill>
        </p:spPr>
        <p:txBody>
          <a:bodyPr>
            <a:normAutofit/>
          </a:bodyPr>
          <a:lstStyle>
            <a:lvl1pPr>
              <a:defRPr sz="100">
                <a:solidFill>
                  <a:schemeClr val="bg1"/>
                </a:solidFill>
              </a:defRPr>
            </a:lvl1pPr>
          </a:lstStyle>
          <a:p>
            <a:r>
              <a:rPr lang="en-US" dirty="0" smtClean="0"/>
              <a:t>Click icon to add table</a:t>
            </a:r>
            <a:endParaRPr lang="en-US" dirty="0"/>
          </a:p>
        </p:txBody>
      </p:sp>
    </p:spTree>
    <p:extLst>
      <p:ext uri="{BB962C8B-B14F-4D97-AF65-F5344CB8AC3E}">
        <p14:creationId xmlns:p14="http://schemas.microsoft.com/office/powerpoint/2010/main" val="3309342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r>
              <a:rPr lang="en-US" dirty="0" smtClean="0"/>
              <a:t>November 3, 2014</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BA07366-CB75-4AA8-9E5B-928B849F427C}" type="slidenum">
              <a:rPr lang="en-GB" smtClean="0"/>
              <a:pPr/>
              <a:t>‹#›</a:t>
            </a:fld>
            <a:endParaRPr lang="en-GB" dirty="0"/>
          </a:p>
        </p:txBody>
      </p:sp>
    </p:spTree>
    <p:extLst>
      <p:ext uri="{BB962C8B-B14F-4D97-AF65-F5344CB8AC3E}">
        <p14:creationId xmlns:p14="http://schemas.microsoft.com/office/powerpoint/2010/main" val="184571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e Placeholder 1"/>
          <p:cNvSpPr>
            <a:spLocks noGrp="1"/>
          </p:cNvSpPr>
          <p:nvPr>
            <p:ph type="dt" sz="half" idx="10"/>
          </p:nvPr>
        </p:nvSpPr>
        <p:spPr/>
        <p:txBody>
          <a:bodyPr/>
          <a:lstStyle>
            <a:lvl1pPr>
              <a:defRPr>
                <a:solidFill>
                  <a:schemeClr val="bg1"/>
                </a:solidFill>
              </a:defRPr>
            </a:lvl1pPr>
          </a:lstStyle>
          <a:p>
            <a:r>
              <a:rPr lang="en-US" dirty="0" smtClean="0"/>
              <a:t>November 3, 2014</a:t>
            </a:r>
            <a:endParaRPr lang="en-GB" dirty="0"/>
          </a:p>
        </p:txBody>
      </p:sp>
      <p:sp>
        <p:nvSpPr>
          <p:cNvPr id="3" name="Footer Placeholder 2"/>
          <p:cNvSpPr>
            <a:spLocks noGrp="1"/>
          </p:cNvSpPr>
          <p:nvPr>
            <p:ph type="ftr" sz="quarter" idx="11"/>
          </p:nvPr>
        </p:nvSpPr>
        <p:spPr>
          <a:xfrm>
            <a:off x="4497388" y="6537522"/>
            <a:ext cx="4246563" cy="160319"/>
          </a:xfrm>
        </p:spPr>
        <p:txBody>
          <a:bodyPr/>
          <a:lstStyle>
            <a:lvl1pPr>
              <a:defRPr>
                <a:solidFill>
                  <a:schemeClr val="bg1"/>
                </a:solidFill>
              </a:defRPr>
            </a:lvl1pPr>
          </a:lstStyle>
          <a:p>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pPr/>
              <a:t>‹#›</a:t>
            </a:fld>
            <a:endParaRPr lang="en-GB" dirty="0"/>
          </a:p>
        </p:txBody>
      </p:sp>
      <p:sp>
        <p:nvSpPr>
          <p:cNvPr id="6" name="bmkFld6Date"/>
          <p:cNvSpPr txBox="1">
            <a:spLocks noChangeArrowheads="1"/>
          </p:cNvSpPr>
          <p:nvPr userDrawn="1"/>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r>
              <a:rPr lang="en-GB" altLang="ja-JP" sz="700" dirty="0" smtClean="0">
                <a:solidFill>
                  <a:schemeClr val="tx1"/>
                </a:solidFill>
                <a:ea typeface="ＭＳ Ｐゴシック" charset="-128"/>
                <a:cs typeface="Arial" charset="0"/>
              </a:rPr>
              <a:t>November 3, 2014</a:t>
            </a:r>
            <a:endParaRPr lang="en-GB" altLang="ja-JP" sz="700" dirty="0">
              <a:solidFill>
                <a:schemeClr val="tx1"/>
              </a:solidFill>
              <a:ea typeface="ＭＳ Ｐゴシック" charset="-128"/>
              <a:cs typeface="Arial" charset="0"/>
            </a:endParaRPr>
          </a:p>
        </p:txBody>
      </p:sp>
    </p:spTree>
    <p:extLst>
      <p:ext uri="{BB962C8B-B14F-4D97-AF65-F5344CB8AC3E}">
        <p14:creationId xmlns:p14="http://schemas.microsoft.com/office/powerpoint/2010/main" val="3069914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p:cNvSpPr/>
          <p:nvPr userDrawn="1"/>
        </p:nvSpPr>
        <p:spPr>
          <a:xfrm>
            <a:off x="1" y="260350"/>
            <a:ext cx="8893174" cy="31612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50825" y="1262572"/>
            <a:ext cx="8425631" cy="1304415"/>
          </a:xfrm>
        </p:spPr>
        <p:txBody>
          <a:bodyPr anchor="t" anchorCtr="0">
            <a:noAutofit/>
          </a:bodyPr>
          <a:lstStyle>
            <a:lvl1pPr>
              <a:defRPr sz="2400">
                <a:solidFill>
                  <a:schemeClr val="bg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r>
              <a:rPr lang="en-US" noProof="0" dirty="0" smtClean="0"/>
              <a:t>November 3, 2014</a:t>
            </a:r>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5BA07366-CB75-4AA8-9E5B-928B849F427C}" type="slidenum">
              <a:rPr lang="en-GB" noProof="0" smtClean="0"/>
              <a:pPr/>
              <a:t>‹#›</a:t>
            </a:fld>
            <a:endParaRPr lang="en-GB" noProof="0" dirty="0"/>
          </a:p>
        </p:txBody>
      </p:sp>
      <p:cxnSp>
        <p:nvCxnSpPr>
          <p:cNvPr id="7" name="Straight Connector 6"/>
          <p:cNvCxnSpPr/>
          <p:nvPr userDrawn="1"/>
        </p:nvCxnSpPr>
        <p:spPr>
          <a:xfrm>
            <a:off x="-3601" y="3343880"/>
            <a:ext cx="8895600"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250823" y="3518053"/>
            <a:ext cx="4246563" cy="216024"/>
          </a:xfrm>
        </p:spPr>
        <p:txBody>
          <a:bodyPr anchor="b" anchorCtr="0">
            <a:noAutofit/>
          </a:bodyPr>
          <a:lstStyle>
            <a:lvl1pPr marL="0" indent="0">
              <a:lnSpc>
                <a:spcPct val="100000"/>
              </a:lnSpc>
              <a:buNone/>
              <a:defRPr sz="1200" b="1">
                <a:solidFill>
                  <a:schemeClr val="tx1"/>
                </a:solidFill>
              </a:defRPr>
            </a:lvl1pPr>
          </a:lstStyle>
          <a:p>
            <a:pPr lvl="0"/>
            <a:r>
              <a:rPr lang="en-US" smtClean="0"/>
              <a:t>Click to edit Master text styles</a:t>
            </a:r>
          </a:p>
        </p:txBody>
      </p:sp>
      <p:sp>
        <p:nvSpPr>
          <p:cNvPr id="11" name="Text Placeholder 9"/>
          <p:cNvSpPr>
            <a:spLocks noGrp="1"/>
          </p:cNvSpPr>
          <p:nvPr>
            <p:ph type="body" sz="quarter" idx="14" hasCustomPrompt="1"/>
          </p:nvPr>
        </p:nvSpPr>
        <p:spPr>
          <a:xfrm>
            <a:off x="250823" y="3752838"/>
            <a:ext cx="4246563" cy="204873"/>
          </a:xfrm>
        </p:spPr>
        <p:txBody>
          <a:bodyPr anchor="t" anchorCtr="0">
            <a:noAutofit/>
          </a:bodyPr>
          <a:lstStyle>
            <a:lvl1pPr marL="0" indent="0">
              <a:lnSpc>
                <a:spcPct val="100000"/>
              </a:lnSpc>
              <a:buNone/>
              <a:defRPr sz="1200" b="0">
                <a:solidFill>
                  <a:schemeClr val="tx1"/>
                </a:solidFill>
              </a:defRPr>
            </a:lvl1pPr>
          </a:lstStyle>
          <a:p>
            <a:pPr lvl="0"/>
            <a:r>
              <a:rPr lang="en-GB" dirty="0" smtClean="0"/>
              <a:t>Insert Email address</a:t>
            </a:r>
          </a:p>
        </p:txBody>
      </p:sp>
      <p:sp>
        <p:nvSpPr>
          <p:cNvPr id="12" name="Text Placeholder 9"/>
          <p:cNvSpPr>
            <a:spLocks noGrp="1"/>
          </p:cNvSpPr>
          <p:nvPr>
            <p:ph type="body" sz="quarter" idx="15" hasCustomPrompt="1"/>
          </p:nvPr>
        </p:nvSpPr>
        <p:spPr>
          <a:xfrm>
            <a:off x="250823" y="3957711"/>
            <a:ext cx="4246563" cy="320602"/>
          </a:xfrm>
        </p:spPr>
        <p:txBody>
          <a:bodyPr anchor="t" anchorCtr="0">
            <a:noAutofit/>
          </a:bodyPr>
          <a:lstStyle>
            <a:lvl1pPr marL="0" indent="0">
              <a:lnSpc>
                <a:spcPct val="100000"/>
              </a:lnSpc>
              <a:buNone/>
              <a:defRPr sz="1200" b="0">
                <a:solidFill>
                  <a:schemeClr val="tx1"/>
                </a:solidFill>
              </a:defRPr>
            </a:lvl1pPr>
          </a:lstStyle>
          <a:p>
            <a:pPr lvl="0"/>
            <a:r>
              <a:rPr lang="en-GB" dirty="0" smtClean="0"/>
              <a:t>Insert Telephone number</a:t>
            </a:r>
          </a:p>
        </p:txBody>
      </p:sp>
      <p:sp>
        <p:nvSpPr>
          <p:cNvPr id="13" name="TextBox 12"/>
          <p:cNvSpPr txBox="1"/>
          <p:nvPr userDrawn="1"/>
        </p:nvSpPr>
        <p:spPr>
          <a:xfrm>
            <a:off x="250825" y="5769260"/>
            <a:ext cx="2045659" cy="138499"/>
          </a:xfrm>
          <a:prstGeom prst="rect">
            <a:avLst/>
          </a:prstGeom>
          <a:noFill/>
        </p:spPr>
        <p:txBody>
          <a:bodyPr wrap="square" lIns="0" tIns="0" rIns="0" bIns="0" rtlCol="0">
            <a:spAutoFit/>
          </a:bodyPr>
          <a:lstStyle/>
          <a:p>
            <a:pPr algn="l"/>
            <a:r>
              <a:rPr lang="en-GB" sz="900" b="1" cap="all" baseline="0" noProof="1" smtClean="0">
                <a:solidFill>
                  <a:schemeClr val="accent2"/>
                </a:solidFill>
              </a:rPr>
              <a:t>Safer, smarter, greener</a:t>
            </a:r>
            <a:endParaRPr lang="en-GB" sz="900" b="1" cap="all" baseline="0" noProof="1">
              <a:solidFill>
                <a:schemeClr val="accent2"/>
              </a:solidFill>
            </a:endParaRPr>
          </a:p>
        </p:txBody>
      </p:sp>
      <p:sp>
        <p:nvSpPr>
          <p:cNvPr id="14" name="TextBox 13"/>
          <p:cNvSpPr txBox="1"/>
          <p:nvPr userDrawn="1"/>
        </p:nvSpPr>
        <p:spPr>
          <a:xfrm>
            <a:off x="249663" y="4967444"/>
            <a:ext cx="2045659" cy="184666"/>
          </a:xfrm>
          <a:prstGeom prst="rect">
            <a:avLst/>
          </a:prstGeom>
          <a:noFill/>
        </p:spPr>
        <p:txBody>
          <a:bodyPr wrap="square" lIns="0" tIns="0" rIns="0" bIns="0" rtlCol="0">
            <a:spAutoFit/>
          </a:bodyPr>
          <a:lstStyle/>
          <a:p>
            <a:pPr algn="l"/>
            <a:r>
              <a:rPr lang="en-GB" sz="1200" b="1" cap="none" baseline="0" noProof="1" smtClean="0">
                <a:solidFill>
                  <a:schemeClr val="tx1"/>
                </a:solidFill>
              </a:rPr>
              <a:t>www.dnvgl.com</a:t>
            </a:r>
            <a:endParaRPr lang="en-GB" sz="1200" b="1" cap="none" baseline="0" noProof="1">
              <a:solidFill>
                <a:schemeClr val="tx1"/>
              </a:solidFill>
            </a:endParaRPr>
          </a:p>
        </p:txBody>
      </p:sp>
    </p:spTree>
    <p:extLst>
      <p:ext uri="{BB962C8B-B14F-4D97-AF65-F5344CB8AC3E}">
        <p14:creationId xmlns:p14="http://schemas.microsoft.com/office/powerpoint/2010/main" val="3814879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Date Placeholder 2"/>
          <p:cNvSpPr>
            <a:spLocks noGrp="1"/>
          </p:cNvSpPr>
          <p:nvPr>
            <p:ph type="dt" sz="half" idx="10"/>
          </p:nvPr>
        </p:nvSpPr>
        <p:spPr/>
        <p:txBody>
          <a:bodyPr/>
          <a:lstStyle/>
          <a:p>
            <a:r>
              <a:rPr lang="en-US" noProof="0" dirty="0" smtClean="0"/>
              <a:t>November 3, 2014</a:t>
            </a:r>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5BA07366-CB75-4AA8-9E5B-928B849F427C}" type="slidenum">
              <a:rPr lang="en-GB" noProof="0" smtClean="0"/>
              <a:pPr/>
              <a:t>‹#›</a:t>
            </a:fld>
            <a:endParaRPr lang="en-GB" noProof="0" dirty="0"/>
          </a:p>
        </p:txBody>
      </p:sp>
      <p:sp>
        <p:nvSpPr>
          <p:cNvPr id="7" name="Text Placeholder 6"/>
          <p:cNvSpPr>
            <a:spLocks noGrp="1"/>
          </p:cNvSpPr>
          <p:nvPr>
            <p:ph type="body" sz="quarter" idx="13"/>
          </p:nvPr>
        </p:nvSpPr>
        <p:spPr>
          <a:xfrm>
            <a:off x="250823" y="1268413"/>
            <a:ext cx="8641657" cy="4724400"/>
          </a:xfrm>
        </p:spPr>
        <p:txBody>
          <a:bodyPr/>
          <a:lstStyle>
            <a:lvl1pPr marL="342900" indent="-342900">
              <a:lnSpc>
                <a:spcPct val="100000"/>
              </a:lnSpc>
              <a:spcBef>
                <a:spcPts val="1200"/>
              </a:spcBef>
              <a:buClr>
                <a:srgbClr val="333333"/>
              </a:buClr>
              <a:buFont typeface="+mj-lt"/>
              <a:buAutoNum type="arabicPeriod"/>
              <a:defRPr b="1"/>
            </a:lvl1pPr>
            <a:lvl2pPr marL="522000" indent="-180000">
              <a:buFont typeface="Wingdings" panose="05000000000000000000" pitchFamily="2" charset="2"/>
              <a:buChar char="§"/>
              <a:defRPr/>
            </a:lvl2pPr>
            <a:lvl3pPr marL="738000">
              <a:defRPr/>
            </a:lvl3pPr>
          </a:lstStyle>
          <a:p>
            <a:pPr lvl="0"/>
            <a:r>
              <a:rPr lang="en-GB" dirty="0" smtClean="0"/>
              <a:t>Click to edit Master text styles</a:t>
            </a:r>
          </a:p>
          <a:p>
            <a:pPr lvl="1"/>
            <a:r>
              <a:rPr lang="en-GB" dirty="0" smtClean="0"/>
              <a:t>Second level</a:t>
            </a:r>
          </a:p>
          <a:p>
            <a:pPr lvl="2"/>
            <a:r>
              <a:rPr lang="en-GB" dirty="0" smtClean="0"/>
              <a:t>Third level</a:t>
            </a:r>
          </a:p>
        </p:txBody>
      </p:sp>
    </p:spTree>
    <p:extLst>
      <p:ext uri="{BB962C8B-B14F-4D97-AF65-F5344CB8AC3E}">
        <p14:creationId xmlns:p14="http://schemas.microsoft.com/office/powerpoint/2010/main" val="409128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r>
              <a:rPr lang="en-US" dirty="0" smtClean="0"/>
              <a:t>November 3, 2014</a:t>
            </a:r>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pPr/>
              <a:t>‹#›</a:t>
            </a:fld>
            <a:endParaRPr lang="en-GB" dirty="0"/>
          </a:p>
        </p:txBody>
      </p:sp>
    </p:spTree>
    <p:extLst>
      <p:ext uri="{BB962C8B-B14F-4D97-AF65-F5344CB8AC3E}">
        <p14:creationId xmlns:p14="http://schemas.microsoft.com/office/powerpoint/2010/main" val="1414795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0" y="1160747"/>
            <a:ext cx="8893175" cy="34425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50824" y="1765372"/>
            <a:ext cx="8317620" cy="1909957"/>
          </a:xfrm>
        </p:spPr>
        <p:txBody>
          <a:bodyPr anchor="t" anchorCtr="0">
            <a:noAutofit/>
          </a:bodyPr>
          <a:lstStyle>
            <a:lvl1pPr>
              <a:lnSpc>
                <a:spcPct val="91000"/>
              </a:lnSpc>
              <a:defRPr sz="3600">
                <a:solidFill>
                  <a:schemeClr val="bg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r>
              <a:rPr lang="en-US" dirty="0" smtClean="0"/>
              <a:t>November 3, 2014</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BA07366-CB75-4AA8-9E5B-928B849F427C}" type="slidenum">
              <a:rPr lang="en-GB" smtClean="0"/>
              <a:pPr/>
              <a:t>‹#›</a:t>
            </a:fld>
            <a:endParaRPr lang="en-GB" dirty="0"/>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4528482"/>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a:r>
              <a:rPr lang="en-GB" sz="900" b="1" cap="all" baseline="0" noProof="1" smtClean="0">
                <a:solidFill>
                  <a:schemeClr val="accent2"/>
                </a:solidFill>
              </a:rPr>
              <a:t>Safer, smarter, greener</a:t>
            </a:r>
            <a:endParaRPr lang="en-GB" sz="900" b="1" cap="all" baseline="0" noProof="1">
              <a:solidFill>
                <a:schemeClr val="accent2"/>
              </a:solidFill>
            </a:endParaRPr>
          </a:p>
        </p:txBody>
      </p:sp>
      <p:sp>
        <p:nvSpPr>
          <p:cNvPr id="18" name="TextBox 17"/>
          <p:cNvSpPr txBox="1"/>
          <p:nvPr userDrawn="1"/>
        </p:nvSpPr>
        <p:spPr>
          <a:xfrm>
            <a:off x="491055" y="6517926"/>
            <a:ext cx="732573" cy="107722"/>
          </a:xfrm>
          <a:prstGeom prst="rect">
            <a:avLst/>
          </a:prstGeom>
          <a:noFill/>
        </p:spPr>
        <p:txBody>
          <a:bodyPr wrap="none" lIns="0" tIns="0" rIns="0" bIns="0" rtlCol="0">
            <a:spAutoFit/>
          </a:bodyPr>
          <a:lstStyle/>
          <a:p>
            <a:r>
              <a:rPr lang="en-GB" sz="700" noProof="0" dirty="0" smtClean="0">
                <a:solidFill>
                  <a:schemeClr val="tx1"/>
                </a:solidFill>
              </a:rPr>
              <a:t>DNV GL © 2013</a:t>
            </a:r>
            <a:endParaRPr lang="en-GB" sz="700" noProof="0" dirty="0">
              <a:solidFill>
                <a:schemeClr val="tx1"/>
              </a:solidFill>
            </a:endParaRPr>
          </a:p>
        </p:txBody>
      </p:sp>
      <p:sp>
        <p:nvSpPr>
          <p:cNvPr id="23" name="bmkBusinessAreaName"/>
          <p:cNvSpPr/>
          <p:nvPr userDrawn="1"/>
        </p:nvSpPr>
        <p:spPr>
          <a:xfrm>
            <a:off x="250823" y="1396800"/>
            <a:ext cx="6445252" cy="2161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r>
              <a:rPr lang="en-GB" sz="1200" b="1" kern="1200" cap="all" baseline="0" dirty="0" smtClean="0">
                <a:solidFill>
                  <a:schemeClr val="bg1"/>
                </a:solidFill>
                <a:latin typeface="+mn-lt"/>
                <a:ea typeface="+mn-ea"/>
                <a:cs typeface="+mn-cs"/>
              </a:rPr>
              <a:t>Energy</a:t>
            </a:r>
          </a:p>
        </p:txBody>
      </p:sp>
    </p:spTree>
    <p:extLst>
      <p:ext uri="{BB962C8B-B14F-4D97-AF65-F5344CB8AC3E}">
        <p14:creationId xmlns:p14="http://schemas.microsoft.com/office/powerpoint/2010/main" val="1677483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slide with imag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icture Placeholder 7"/>
          <p:cNvSpPr>
            <a:spLocks noGrp="1"/>
          </p:cNvSpPr>
          <p:nvPr>
            <p:ph type="pic" sz="quarter" idx="15"/>
          </p:nvPr>
        </p:nvSpPr>
        <p:spPr>
          <a:xfrm>
            <a:off x="0" y="1160463"/>
            <a:ext cx="8893174" cy="3096000"/>
          </a:xfrm>
          <a:solidFill>
            <a:schemeClr val="bg2">
              <a:lumMod val="40000"/>
              <a:lumOff val="60000"/>
            </a:schemeClr>
          </a:solidFill>
        </p:spPr>
        <p:txBody>
          <a:bodyPr/>
          <a:lstStyle>
            <a:lvl1pPr marL="0" indent="0" algn="ctr">
              <a:buFontTx/>
              <a:buNone/>
              <a:defRPr b="0"/>
            </a:lvl1pPr>
          </a:lstStyle>
          <a:p>
            <a:r>
              <a:rPr lang="en-US" dirty="0" smtClean="0"/>
              <a:t>Click icon to add picture</a:t>
            </a:r>
            <a:endParaRPr lang="en-US" dirty="0"/>
          </a:p>
        </p:txBody>
      </p:sp>
      <p:sp>
        <p:nvSpPr>
          <p:cNvPr id="15" name="Rectangle 14"/>
          <p:cNvSpPr/>
          <p:nvPr userDrawn="1"/>
        </p:nvSpPr>
        <p:spPr>
          <a:xfrm>
            <a:off x="0" y="4271529"/>
            <a:ext cx="8893175" cy="17212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50824" y="4876154"/>
            <a:ext cx="8317620" cy="1909957"/>
          </a:xfrm>
        </p:spPr>
        <p:txBody>
          <a:bodyPr anchor="t" anchorCtr="0">
            <a:noAutofit/>
          </a:bodyPr>
          <a:lstStyle>
            <a:lvl1pPr>
              <a:lnSpc>
                <a:spcPct val="91000"/>
              </a:lnSpc>
              <a:defRPr sz="3600">
                <a:solidFill>
                  <a:schemeClr val="bg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r>
              <a:rPr lang="en-US" dirty="0" smtClean="0"/>
              <a:t>November 3, 2014</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BA07366-CB75-4AA8-9E5B-928B849F427C}" type="slidenum">
              <a:rPr lang="en-GB" smtClean="0"/>
              <a:pPr/>
              <a:t>‹#›</a:t>
            </a:fld>
            <a:endParaRPr lang="en-GB" dirty="0"/>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4264788"/>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a:r>
              <a:rPr lang="en-GB" sz="900" b="1" cap="all" baseline="0" noProof="1" smtClean="0">
                <a:solidFill>
                  <a:schemeClr val="accent2"/>
                </a:solidFill>
              </a:rPr>
              <a:t>Safer, smarter, greener</a:t>
            </a:r>
            <a:endParaRPr lang="en-GB" sz="900" b="1" cap="all" baseline="0" noProof="1">
              <a:solidFill>
                <a:schemeClr val="accent2"/>
              </a:solidFill>
            </a:endParaRPr>
          </a:p>
        </p:txBody>
      </p:sp>
      <p:sp>
        <p:nvSpPr>
          <p:cNvPr id="16" name="TextBox 15"/>
          <p:cNvSpPr txBox="1"/>
          <p:nvPr userDrawn="1"/>
        </p:nvSpPr>
        <p:spPr>
          <a:xfrm>
            <a:off x="491055" y="6517926"/>
            <a:ext cx="732573" cy="107722"/>
          </a:xfrm>
          <a:prstGeom prst="rect">
            <a:avLst/>
          </a:prstGeom>
          <a:noFill/>
        </p:spPr>
        <p:txBody>
          <a:bodyPr wrap="none" lIns="0" tIns="0" rIns="0" bIns="0" rtlCol="0">
            <a:spAutoFit/>
          </a:bodyPr>
          <a:lstStyle/>
          <a:p>
            <a:r>
              <a:rPr lang="en-GB" sz="700" noProof="0" dirty="0" smtClean="0">
                <a:solidFill>
                  <a:schemeClr val="tx1"/>
                </a:solidFill>
              </a:rPr>
              <a:t>DNV GL © 2013</a:t>
            </a:r>
            <a:endParaRPr lang="en-GB" sz="700" noProof="0" dirty="0">
              <a:solidFill>
                <a:schemeClr val="tx1"/>
              </a:solidFill>
            </a:endParaRPr>
          </a:p>
        </p:txBody>
      </p:sp>
      <p:sp>
        <p:nvSpPr>
          <p:cNvPr id="22" name="bmkFld5Date"/>
          <p:cNvSpPr txBox="1">
            <a:spLocks noChangeArrowheads="1"/>
          </p:cNvSpPr>
          <p:nvPr userDrawn="1"/>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r>
              <a:rPr lang="en-GB" altLang="ja-JP" sz="700" dirty="0" smtClean="0">
                <a:solidFill>
                  <a:schemeClr val="tx1"/>
                </a:solidFill>
                <a:ea typeface="ＭＳ Ｐゴシック" charset="-128"/>
                <a:cs typeface="Arial" charset="0"/>
              </a:rPr>
              <a:t>November 3, 2014</a:t>
            </a:r>
            <a:endParaRPr lang="en-GB" altLang="ja-JP" sz="700" dirty="0">
              <a:solidFill>
                <a:schemeClr val="tx1"/>
              </a:solidFill>
              <a:ea typeface="ＭＳ Ｐゴシック" charset="-128"/>
              <a:cs typeface="Arial" charset="0"/>
            </a:endParaRPr>
          </a:p>
        </p:txBody>
      </p:sp>
      <p:sp>
        <p:nvSpPr>
          <p:cNvPr id="24" name="bmkBusinessAreaName"/>
          <p:cNvSpPr/>
          <p:nvPr userDrawn="1"/>
        </p:nvSpPr>
        <p:spPr>
          <a:xfrm>
            <a:off x="250825" y="4501596"/>
            <a:ext cx="6445252" cy="216149"/>
          </a:xfrm>
          <a:prstGeom prst="rect">
            <a:avLst/>
          </a:prstGeom>
        </p:spPr>
        <p:txBody>
          <a:bodyPr vert="horz" lIns="0" tIns="0" rIns="0" bIns="0" rtlCol="0" anchor="b" anchorCtr="0">
            <a:noAutofit/>
          </a:bodyPr>
          <a:lstStyle/>
          <a:p>
            <a:pPr lvl="0" indent="0">
              <a:lnSpc>
                <a:spcPct val="114000"/>
              </a:lnSpc>
              <a:spcBef>
                <a:spcPts val="600"/>
              </a:spcBef>
              <a:buClr>
                <a:srgbClr val="3F9C35"/>
              </a:buClr>
              <a:buFont typeface="Wingdings 2" pitchFamily="18" charset="2"/>
              <a:buNone/>
            </a:pPr>
            <a:r>
              <a:rPr lang="en-GB" sz="1400" b="1" cap="all" baseline="0" dirty="0" smtClean="0">
                <a:solidFill>
                  <a:schemeClr val="bg1"/>
                </a:solidFill>
              </a:rPr>
              <a:t>Energy</a:t>
            </a:r>
          </a:p>
        </p:txBody>
      </p:sp>
    </p:spTree>
    <p:extLst>
      <p:ext uri="{BB962C8B-B14F-4D97-AF65-F5344CB8AC3E}">
        <p14:creationId xmlns:p14="http://schemas.microsoft.com/office/powerpoint/2010/main" val="339340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1" y="3933056"/>
            <a:ext cx="8893174" cy="2059757"/>
          </a:xfrm>
          <a:prstGeom prst="rect">
            <a:avLst/>
          </a:prstGeom>
          <a:solidFill>
            <a:srgbClr val="0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Picture Placeholder 7"/>
          <p:cNvSpPr>
            <a:spLocks noGrp="1"/>
          </p:cNvSpPr>
          <p:nvPr>
            <p:ph type="pic" sz="quarter" idx="15"/>
          </p:nvPr>
        </p:nvSpPr>
        <p:spPr>
          <a:xfrm>
            <a:off x="0" y="1160462"/>
            <a:ext cx="8893174" cy="2756849"/>
          </a:xfrm>
          <a:solidFill>
            <a:schemeClr val="bg2">
              <a:lumMod val="40000"/>
              <a:lumOff val="60000"/>
            </a:schemeClr>
          </a:solidFill>
        </p:spPr>
        <p:txBody>
          <a:bodyPr/>
          <a:lstStyle>
            <a:lvl1pPr marL="0" indent="0" algn="ctr">
              <a:buNone/>
              <a:defRPr b="0"/>
            </a:lvl1pPr>
          </a:lstStyle>
          <a:p>
            <a:r>
              <a:rPr lang="en-US" dirty="0" smtClean="0"/>
              <a:t>Click icon to add picture</a:t>
            </a:r>
            <a:endParaRPr lang="en-US" dirty="0"/>
          </a:p>
        </p:txBody>
      </p:sp>
      <p:sp>
        <p:nvSpPr>
          <p:cNvPr id="2" name="Title 1"/>
          <p:cNvSpPr>
            <a:spLocks noGrp="1"/>
          </p:cNvSpPr>
          <p:nvPr>
            <p:ph type="ctrTitle"/>
          </p:nvPr>
        </p:nvSpPr>
        <p:spPr>
          <a:xfrm>
            <a:off x="250825" y="4312347"/>
            <a:ext cx="6445251" cy="666452"/>
          </a:xfrm>
        </p:spPr>
        <p:txBody>
          <a:bodyPr>
            <a:noAutofit/>
          </a:bodyPr>
          <a:lstStyle>
            <a:lvl1pPr>
              <a:lnSpc>
                <a:spcPct val="91000"/>
              </a:lnSpc>
              <a:defRPr sz="2200">
                <a:solidFill>
                  <a:schemeClr val="bg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r>
              <a:rPr lang="en-US" dirty="0" smtClean="0"/>
              <a:t>November 3, 2014</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pPr/>
              <a:t>‹#›</a:t>
            </a:fld>
            <a:endParaRPr lang="en-GB" dirty="0"/>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3924941"/>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a:r>
              <a:rPr lang="en-GB" sz="900" b="1" cap="all" baseline="0" noProof="1" smtClean="0">
                <a:solidFill>
                  <a:schemeClr val="accent2"/>
                </a:solidFill>
              </a:rPr>
              <a:t>Safer, smarter, greener</a:t>
            </a:r>
            <a:endParaRPr lang="en-GB" sz="900" b="1" cap="all" baseline="0" noProof="1">
              <a:solidFill>
                <a:schemeClr val="accent2"/>
              </a:solidFill>
            </a:endParaRPr>
          </a:p>
        </p:txBody>
      </p:sp>
      <p:sp>
        <p:nvSpPr>
          <p:cNvPr id="21" name="TextBox 20"/>
          <p:cNvSpPr txBox="1"/>
          <p:nvPr userDrawn="1"/>
        </p:nvSpPr>
        <p:spPr>
          <a:xfrm>
            <a:off x="491055" y="6517926"/>
            <a:ext cx="732573" cy="107722"/>
          </a:xfrm>
          <a:prstGeom prst="rect">
            <a:avLst/>
          </a:prstGeom>
          <a:noFill/>
        </p:spPr>
        <p:txBody>
          <a:bodyPr wrap="none" lIns="0" tIns="0" rIns="0" bIns="0" rtlCol="0">
            <a:spAutoFit/>
          </a:bodyPr>
          <a:lstStyle/>
          <a:p>
            <a:r>
              <a:rPr lang="en-GB" sz="700" noProof="0" dirty="0" smtClean="0">
                <a:solidFill>
                  <a:schemeClr val="tx1"/>
                </a:solidFill>
              </a:rPr>
              <a:t>DNV GL © 2013</a:t>
            </a:r>
            <a:endParaRPr lang="en-GB" sz="700" noProof="0" dirty="0">
              <a:solidFill>
                <a:schemeClr val="tx1"/>
              </a:solidFill>
            </a:endParaRPr>
          </a:p>
        </p:txBody>
      </p:sp>
      <p:sp>
        <p:nvSpPr>
          <p:cNvPr id="22" name="bmkFld2AuthorName"/>
          <p:cNvSpPr txBox="1">
            <a:spLocks noChangeArrowheads="1"/>
          </p:cNvSpPr>
          <p:nvPr userDrawn="1"/>
        </p:nvSpPr>
        <p:spPr bwMode="auto">
          <a:xfrm>
            <a:off x="250823" y="5363202"/>
            <a:ext cx="6445252" cy="29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chorCtr="0"/>
          <a:lstStyle/>
          <a:p>
            <a:pPr marL="0" indent="0" algn="l" defTabSz="914400" rtl="0" eaLnBrk="1" latinLnBrk="0" hangingPunct="1">
              <a:lnSpc>
                <a:spcPct val="114000"/>
              </a:lnSpc>
              <a:spcBef>
                <a:spcPts val="600"/>
              </a:spcBef>
              <a:buClr>
                <a:srgbClr val="3F9C35"/>
              </a:buClr>
              <a:buFont typeface="Wingdings 2" pitchFamily="18" charset="2"/>
              <a:buNone/>
            </a:pPr>
            <a:endParaRPr lang="en-GB" altLang="ja-JP" sz="1200" b="1" kern="1200" baseline="0" dirty="0">
              <a:solidFill>
                <a:schemeClr val="tx2"/>
              </a:solidFill>
              <a:latin typeface="+mn-lt"/>
              <a:ea typeface="+mn-ea"/>
              <a:cs typeface="+mn-cs"/>
            </a:endParaRPr>
          </a:p>
        </p:txBody>
      </p:sp>
      <p:sp>
        <p:nvSpPr>
          <p:cNvPr id="23" name="bmkFld3Date"/>
          <p:cNvSpPr/>
          <p:nvPr userDrawn="1"/>
        </p:nvSpPr>
        <p:spPr>
          <a:xfrm>
            <a:off x="249520" y="5685609"/>
            <a:ext cx="6446555" cy="3072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lvl="0" indent="0" algn="l" defTabSz="914400" rtl="0" eaLnBrk="1" latinLnBrk="0" hangingPunct="1">
              <a:lnSpc>
                <a:spcPct val="114000"/>
              </a:lnSpc>
              <a:spcBef>
                <a:spcPts val="600"/>
              </a:spcBef>
              <a:buClr>
                <a:srgbClr val="3F9C35"/>
              </a:buClr>
              <a:buFont typeface="Wingdings 2" pitchFamily="18" charset="2"/>
              <a:buNone/>
            </a:pPr>
            <a:r>
              <a:rPr lang="en-GB" sz="1200" b="0" kern="1200" dirty="0" smtClean="0">
                <a:solidFill>
                  <a:schemeClr val="tx2"/>
                </a:solidFill>
                <a:latin typeface="+mn-lt"/>
                <a:ea typeface="+mn-ea"/>
                <a:cs typeface="+mn-cs"/>
              </a:rPr>
              <a:t>April</a:t>
            </a:r>
            <a:r>
              <a:rPr lang="en-GB" sz="1200" b="0" kern="1200" baseline="0" dirty="0" smtClean="0">
                <a:solidFill>
                  <a:schemeClr val="tx2"/>
                </a:solidFill>
                <a:latin typeface="+mn-lt"/>
                <a:ea typeface="+mn-ea"/>
                <a:cs typeface="+mn-cs"/>
              </a:rPr>
              <a:t> 30</a:t>
            </a:r>
            <a:r>
              <a:rPr lang="en-GB" sz="1200" b="0" kern="1200" dirty="0" smtClean="0">
                <a:solidFill>
                  <a:schemeClr val="tx2"/>
                </a:solidFill>
                <a:latin typeface="+mn-lt"/>
                <a:ea typeface="+mn-ea"/>
                <a:cs typeface="+mn-cs"/>
              </a:rPr>
              <a:t>, 2015</a:t>
            </a:r>
          </a:p>
        </p:txBody>
      </p:sp>
      <p:sp>
        <p:nvSpPr>
          <p:cNvPr id="26" name="bmkFld2DocumentNumber"/>
          <p:cNvSpPr txBox="1">
            <a:spLocks noChangeArrowheads="1"/>
          </p:cNvSpPr>
          <p:nvPr userDrawn="1"/>
        </p:nvSpPr>
        <p:spPr bwMode="auto">
          <a:xfrm>
            <a:off x="1691680" y="6517697"/>
            <a:ext cx="2805707" cy="17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rgbClr val="000000"/>
              </a:solidFill>
              <a:ea typeface="ＭＳ Ｐゴシック" charset="-128"/>
              <a:cs typeface="Arial" charset="0"/>
            </a:endParaRPr>
          </a:p>
        </p:txBody>
      </p:sp>
      <p:sp>
        <p:nvSpPr>
          <p:cNvPr id="28" name="bmkBusinessAreaName"/>
          <p:cNvSpPr/>
          <p:nvPr userDrawn="1"/>
        </p:nvSpPr>
        <p:spPr>
          <a:xfrm>
            <a:off x="246122" y="4056885"/>
            <a:ext cx="6445252" cy="2161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r>
              <a:rPr lang="en-GB" sz="1200" b="1" kern="1200" cap="all" baseline="0" dirty="0" smtClean="0">
                <a:solidFill>
                  <a:schemeClr val="bg1"/>
                </a:solidFill>
                <a:latin typeface="+mn-lt"/>
                <a:ea typeface="+mn-ea"/>
                <a:cs typeface="+mn-cs"/>
              </a:rPr>
              <a:t>Energy</a:t>
            </a:r>
          </a:p>
        </p:txBody>
      </p:sp>
      <p:sp>
        <p:nvSpPr>
          <p:cNvPr id="30" name="Subtitle 2"/>
          <p:cNvSpPr>
            <a:spLocks noGrp="1"/>
          </p:cNvSpPr>
          <p:nvPr>
            <p:ph type="subTitle" idx="1"/>
          </p:nvPr>
        </p:nvSpPr>
        <p:spPr>
          <a:xfrm>
            <a:off x="250825" y="5039166"/>
            <a:ext cx="6445250" cy="324036"/>
          </a:xfrm>
        </p:spPr>
        <p:txBody>
          <a:bodyPr/>
          <a:lstStyle>
            <a:lvl1pPr marL="0" indent="0" algn="l" defTabSz="914400" rtl="0" eaLnBrk="1" latinLnBrk="0" hangingPunct="1">
              <a:buNone/>
              <a:defRPr lang="en-US" sz="1600" b="1"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12506914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1" y="260351"/>
            <a:ext cx="8893174" cy="57324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50825" y="1268761"/>
            <a:ext cx="6445250" cy="1298228"/>
          </a:xfrm>
        </p:spPr>
        <p:txBody>
          <a:bodyPr anchor="t">
            <a:noAutofit/>
          </a:bodyPr>
          <a:lstStyle>
            <a:lvl1pPr algn="l">
              <a:defRPr sz="2400" b="1" cap="none" baseline="0">
                <a:solidFill>
                  <a:schemeClr val="bg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r>
              <a:rPr lang="en-US" dirty="0" smtClean="0"/>
              <a:t>November 3, 2014</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pPr/>
              <a:t>‹#›</a:t>
            </a:fld>
            <a:endParaRPr lang="en-GB" dirty="0"/>
          </a:p>
        </p:txBody>
      </p:sp>
      <p:sp>
        <p:nvSpPr>
          <p:cNvPr id="11" name="Rectangle 10"/>
          <p:cNvSpPr/>
          <p:nvPr userDrawn="1"/>
        </p:nvSpPr>
        <p:spPr>
          <a:xfrm>
            <a:off x="0" y="5907600"/>
            <a:ext cx="8892000" cy="2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92900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with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260351"/>
            <a:ext cx="8892000" cy="5732462"/>
          </a:xfrm>
          <a:solidFill>
            <a:schemeClr val="bg2">
              <a:lumMod val="40000"/>
              <a:lumOff val="60000"/>
            </a:schemeClr>
          </a:solidFill>
        </p:spPr>
        <p:txBody>
          <a:bodyPr/>
          <a:lstStyle>
            <a:lvl1pPr marL="0" indent="0" algn="ctr">
              <a:buNone/>
              <a:defRPr b="0"/>
            </a:lvl1pPr>
          </a:lstStyle>
          <a:p>
            <a:r>
              <a:rPr lang="en-US" dirty="0" smtClean="0"/>
              <a:t>Click icon to add picture</a:t>
            </a:r>
            <a:endParaRPr lang="en-US" dirty="0"/>
          </a:p>
        </p:txBody>
      </p:sp>
      <p:sp>
        <p:nvSpPr>
          <p:cNvPr id="2" name="Title 1"/>
          <p:cNvSpPr>
            <a:spLocks noGrp="1"/>
          </p:cNvSpPr>
          <p:nvPr>
            <p:ph type="title"/>
          </p:nvPr>
        </p:nvSpPr>
        <p:spPr>
          <a:xfrm>
            <a:off x="250825" y="1268761"/>
            <a:ext cx="6445250" cy="1298228"/>
          </a:xfrm>
        </p:spPr>
        <p:txBody>
          <a:bodyPr anchor="t">
            <a:noAutofit/>
          </a:bodyPr>
          <a:lstStyle>
            <a:lvl1pPr algn="l">
              <a:defRPr sz="2400" b="1" cap="none" baseline="0">
                <a:solidFill>
                  <a:schemeClr val="bg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r>
              <a:rPr lang="en-US" dirty="0" smtClean="0"/>
              <a:t>November 3, 2014</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pPr/>
              <a:t>‹#›</a:t>
            </a:fld>
            <a:endParaRPr lang="en-GB" dirty="0"/>
          </a:p>
        </p:txBody>
      </p:sp>
      <p:sp>
        <p:nvSpPr>
          <p:cNvPr id="12" name="Table Placeholder 11"/>
          <p:cNvSpPr>
            <a:spLocks noGrp="1"/>
          </p:cNvSpPr>
          <p:nvPr>
            <p:ph type="tbl" sz="quarter" idx="14"/>
          </p:nvPr>
        </p:nvSpPr>
        <p:spPr>
          <a:xfrm>
            <a:off x="0" y="5907170"/>
            <a:ext cx="8892000" cy="21590"/>
          </a:xfrm>
          <a:solidFill>
            <a:schemeClr val="bg1"/>
          </a:solidFill>
        </p:spPr>
        <p:txBody>
          <a:bodyPr>
            <a:normAutofit/>
          </a:bodyPr>
          <a:lstStyle>
            <a:lvl1pPr>
              <a:defRPr sz="100">
                <a:solidFill>
                  <a:schemeClr val="bg1"/>
                </a:solidFill>
              </a:defRPr>
            </a:lvl1pPr>
          </a:lstStyle>
          <a:p>
            <a:r>
              <a:rPr lang="en-US" dirty="0" smtClean="0"/>
              <a:t>Click icon to add table</a:t>
            </a:r>
            <a:endParaRPr lang="en-US" dirty="0"/>
          </a:p>
        </p:txBody>
      </p:sp>
    </p:spTree>
    <p:extLst>
      <p:ext uri="{BB962C8B-B14F-4D97-AF65-F5344CB8AC3E}">
        <p14:creationId xmlns:p14="http://schemas.microsoft.com/office/powerpoint/2010/main" val="244398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250824" y="1066800"/>
            <a:ext cx="4243389" cy="4724400"/>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9787" y="1066800"/>
            <a:ext cx="4243387" cy="4724400"/>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r>
              <a:rPr lang="en-US" dirty="0" smtClean="0"/>
              <a:t>November 3, 2014</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pPr/>
              <a:t>‹#›</a:t>
            </a:fld>
            <a:endParaRPr lang="en-GB" dirty="0"/>
          </a:p>
        </p:txBody>
      </p:sp>
    </p:spTree>
    <p:extLst>
      <p:ext uri="{BB962C8B-B14F-4D97-AF65-F5344CB8AC3E}">
        <p14:creationId xmlns:p14="http://schemas.microsoft.com/office/powerpoint/2010/main" val="423807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wo content with sub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250824" y="972000"/>
            <a:ext cx="4243389" cy="572400"/>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0826" y="1620000"/>
            <a:ext cx="4243387" cy="4372813"/>
          </a:xfrm>
        </p:spPr>
        <p:txBody>
          <a:bodyPr>
            <a:noAutofit/>
          </a:bodyPr>
          <a:lstStyle>
            <a:lvl1pPr>
              <a:defRPr sz="16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9788" y="970248"/>
            <a:ext cx="4242692" cy="572312"/>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9787" y="1618861"/>
            <a:ext cx="4242693" cy="4373952"/>
          </a:xfrm>
        </p:spPr>
        <p:txBody>
          <a:bodyPr>
            <a:noAutofit/>
          </a:bodyPr>
          <a:lstStyle>
            <a:lvl1pPr>
              <a:defRPr sz="16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r>
              <a:rPr lang="en-US" dirty="0" smtClean="0"/>
              <a:t>November 3, 2014</a:t>
            </a:r>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BA07366-CB75-4AA8-9E5B-928B849F427C}" type="slidenum">
              <a:rPr lang="en-GB" smtClean="0"/>
              <a:pPr/>
              <a:t>‹#›</a:t>
            </a:fld>
            <a:endParaRPr lang="en-GB" dirty="0"/>
          </a:p>
        </p:txBody>
      </p:sp>
    </p:spTree>
    <p:extLst>
      <p:ext uri="{BB962C8B-B14F-4D97-AF65-F5344CB8AC3E}">
        <p14:creationId xmlns:p14="http://schemas.microsoft.com/office/powerpoint/2010/main" val="2801136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U:\DNV\New upgrading projects received September 2013\PPT project assigned September 2013-\work\A4 PPT logos.emf"/>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7125"/>
          <a:stretch/>
        </p:blipFill>
        <p:spPr bwMode="auto">
          <a:xfrm>
            <a:off x="0" y="6277564"/>
            <a:ext cx="8895105" cy="3287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50825" y="241082"/>
            <a:ext cx="8641656" cy="670086"/>
          </a:xfrm>
          <a:prstGeom prst="rect">
            <a:avLst/>
          </a:prstGeom>
        </p:spPr>
        <p:txBody>
          <a:bodyPr vert="horz" lIns="0" tIns="0" rIns="0" bIns="0" rtlCol="0" anchor="b"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250825" y="1268414"/>
            <a:ext cx="8641656" cy="47244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3239852" y="6697681"/>
            <a:ext cx="1257536" cy="154800"/>
          </a:xfrm>
          <a:prstGeom prst="rect">
            <a:avLst/>
          </a:prstGeom>
        </p:spPr>
        <p:txBody>
          <a:bodyPr vert="horz" lIns="0" tIns="0" rIns="0" bIns="0" rtlCol="0" anchor="t" anchorCtr="0"/>
          <a:lstStyle>
            <a:lvl1pPr algn="r">
              <a:defRPr sz="700">
                <a:solidFill>
                  <a:schemeClr val="tx1"/>
                </a:solidFill>
              </a:defRPr>
            </a:lvl1pPr>
          </a:lstStyle>
          <a:p>
            <a:r>
              <a:rPr lang="en-US" dirty="0" smtClean="0"/>
              <a:t>November 3, 2014</a:t>
            </a:r>
            <a:endParaRPr lang="en-GB" dirty="0"/>
          </a:p>
        </p:txBody>
      </p:sp>
      <p:sp>
        <p:nvSpPr>
          <p:cNvPr id="5" name="Footer Placeholder 4"/>
          <p:cNvSpPr>
            <a:spLocks noGrp="1"/>
          </p:cNvSpPr>
          <p:nvPr>
            <p:ph type="ftr" sz="quarter" idx="3"/>
          </p:nvPr>
        </p:nvSpPr>
        <p:spPr>
          <a:xfrm>
            <a:off x="250825" y="6697681"/>
            <a:ext cx="2989028" cy="154800"/>
          </a:xfrm>
          <a:prstGeom prst="rect">
            <a:avLst/>
          </a:prstGeom>
        </p:spPr>
        <p:txBody>
          <a:bodyPr vert="horz" lIns="0" tIns="0" rIns="0" bIns="0" rtlCol="0" anchor="t" anchorCtr="0"/>
          <a:lstStyle>
            <a:lvl1pPr algn="l">
              <a:defRPr sz="750" b="1">
                <a:solidFill>
                  <a:schemeClr val="tx1"/>
                </a:solidFill>
              </a:defRPr>
            </a:lvl1pPr>
          </a:lstStyle>
          <a:p>
            <a:endParaRPr lang="en-GB" dirty="0"/>
          </a:p>
        </p:txBody>
      </p:sp>
      <p:sp>
        <p:nvSpPr>
          <p:cNvPr id="6" name="Slide Number Placeholder 5"/>
          <p:cNvSpPr>
            <a:spLocks noGrp="1"/>
          </p:cNvSpPr>
          <p:nvPr>
            <p:ph type="sldNum" sz="quarter" idx="4"/>
          </p:nvPr>
        </p:nvSpPr>
        <p:spPr>
          <a:xfrm>
            <a:off x="250823" y="6517926"/>
            <a:ext cx="240231" cy="179755"/>
          </a:xfrm>
          <a:prstGeom prst="rect">
            <a:avLst/>
          </a:prstGeom>
        </p:spPr>
        <p:txBody>
          <a:bodyPr vert="horz" lIns="0" tIns="0" rIns="0" bIns="0" rtlCol="0" anchor="t" anchorCtr="0"/>
          <a:lstStyle>
            <a:lvl1pPr algn="l">
              <a:defRPr sz="700">
                <a:solidFill>
                  <a:schemeClr val="tx1"/>
                </a:solidFill>
              </a:defRPr>
            </a:lvl1pPr>
          </a:lstStyle>
          <a:p>
            <a:fld id="{5BA07366-CB75-4AA8-9E5B-928B849F427C}" type="slidenum">
              <a:rPr lang="en-GB" smtClean="0"/>
              <a:pPr/>
              <a:t>‹#›</a:t>
            </a:fld>
            <a:endParaRPr lang="en-GB" dirty="0"/>
          </a:p>
        </p:txBody>
      </p:sp>
      <p:sp>
        <p:nvSpPr>
          <p:cNvPr id="11" name="TextBox 10"/>
          <p:cNvSpPr txBox="1"/>
          <p:nvPr/>
        </p:nvSpPr>
        <p:spPr>
          <a:xfrm>
            <a:off x="491055" y="6517926"/>
            <a:ext cx="732573" cy="107722"/>
          </a:xfrm>
          <a:prstGeom prst="rect">
            <a:avLst/>
          </a:prstGeom>
          <a:noFill/>
        </p:spPr>
        <p:txBody>
          <a:bodyPr wrap="none" lIns="0" tIns="0" rIns="0" bIns="0" rtlCol="0">
            <a:spAutoFit/>
          </a:bodyPr>
          <a:lstStyle/>
          <a:p>
            <a:r>
              <a:rPr lang="en-GB" sz="700" noProof="0" dirty="0" smtClean="0">
                <a:solidFill>
                  <a:schemeClr val="tx1"/>
                </a:solidFill>
              </a:rPr>
              <a:t>DNV GL © 2013</a:t>
            </a:r>
            <a:endParaRPr lang="en-GB" sz="700" noProof="0" dirty="0">
              <a:solidFill>
                <a:schemeClr val="tx1"/>
              </a:solidFill>
            </a:endParaRPr>
          </a:p>
        </p:txBody>
      </p:sp>
      <p:cxnSp>
        <p:nvCxnSpPr>
          <p:cNvPr id="15" name="Straight Connector 14"/>
          <p:cNvCxnSpPr/>
          <p:nvPr/>
        </p:nvCxnSpPr>
        <p:spPr>
          <a:xfrm>
            <a:off x="0" y="943200"/>
            <a:ext cx="889248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65" r:id="rId7"/>
    <p:sldLayoutId id="2147483652" r:id="rId8"/>
    <p:sldLayoutId id="2147483653" r:id="rId9"/>
    <p:sldLayoutId id="2147483664" r:id="rId10"/>
    <p:sldLayoutId id="2147483677" r:id="rId11"/>
    <p:sldLayoutId id="2147483675" r:id="rId12"/>
    <p:sldLayoutId id="2147483676" r:id="rId13"/>
    <p:sldLayoutId id="2147483666" r:id="rId14"/>
    <p:sldLayoutId id="2147483654" r:id="rId15"/>
    <p:sldLayoutId id="2147483655" r:id="rId16"/>
    <p:sldLayoutId id="2147483667" r:id="rId17"/>
  </p:sldLayoutIdLst>
  <p:timing>
    <p:tnLst>
      <p:par>
        <p:cTn id="1" dur="indefinite" restart="never" nodeType="tmRoot"/>
      </p:par>
    </p:tnLst>
  </p:timing>
  <p:hf hdr="0" ftr="0" dt="0"/>
  <p:txStyles>
    <p:titleStyle>
      <a:lvl1pPr algn="l" defTabSz="914400" rtl="0" eaLnBrk="1" latinLnBrk="0" hangingPunct="1">
        <a:spcBef>
          <a:spcPct val="0"/>
        </a:spcBef>
        <a:buNone/>
        <a:defRPr sz="1800" b="1" kern="1200">
          <a:solidFill>
            <a:schemeClr val="accent4"/>
          </a:solidFill>
          <a:latin typeface="+mj-lt"/>
          <a:ea typeface="+mj-ea"/>
          <a:cs typeface="+mj-cs"/>
        </a:defRPr>
      </a:lvl1pPr>
    </p:titleStyle>
    <p:body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6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U:\DNV\New upgrading projects received September 2013\PPT project assigned September 2013-\work\A4 PPT logos.e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25"/>
          <a:stretch/>
        </p:blipFill>
        <p:spPr bwMode="auto">
          <a:xfrm>
            <a:off x="0" y="6277564"/>
            <a:ext cx="8895105" cy="3287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50825" y="241082"/>
            <a:ext cx="8641656" cy="670086"/>
          </a:xfrm>
          <a:prstGeom prst="rect">
            <a:avLst/>
          </a:prstGeom>
        </p:spPr>
        <p:txBody>
          <a:bodyPr vert="horz" lIns="0" tIns="0" rIns="0" bIns="0" rtlCol="0" anchor="b" anchorCtr="0">
            <a:no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250825" y="1268414"/>
            <a:ext cx="8641656" cy="47244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Date Placeholder 3"/>
          <p:cNvSpPr>
            <a:spLocks noGrp="1"/>
          </p:cNvSpPr>
          <p:nvPr>
            <p:ph type="dt" sz="half" idx="2"/>
          </p:nvPr>
        </p:nvSpPr>
        <p:spPr>
          <a:xfrm>
            <a:off x="3239852" y="6697681"/>
            <a:ext cx="1257536" cy="154800"/>
          </a:xfrm>
          <a:prstGeom prst="rect">
            <a:avLst/>
          </a:prstGeom>
        </p:spPr>
        <p:txBody>
          <a:bodyPr vert="horz" lIns="0" tIns="0" rIns="0" bIns="0" rtlCol="0" anchor="t" anchorCtr="0"/>
          <a:lstStyle>
            <a:lvl1pPr algn="r">
              <a:defRPr sz="700">
                <a:solidFill>
                  <a:schemeClr val="tx1"/>
                </a:solidFill>
              </a:defRPr>
            </a:lvl1pPr>
          </a:lstStyle>
          <a:p>
            <a:r>
              <a:rPr lang="en-US" dirty="0" smtClean="0"/>
              <a:t>November 3, 2014</a:t>
            </a:r>
            <a:endParaRPr lang="en-GB" dirty="0"/>
          </a:p>
        </p:txBody>
      </p:sp>
      <p:sp>
        <p:nvSpPr>
          <p:cNvPr id="5" name="Footer Placeholder 4"/>
          <p:cNvSpPr>
            <a:spLocks noGrp="1"/>
          </p:cNvSpPr>
          <p:nvPr>
            <p:ph type="ftr" sz="quarter" idx="3"/>
          </p:nvPr>
        </p:nvSpPr>
        <p:spPr>
          <a:xfrm>
            <a:off x="250825" y="6697681"/>
            <a:ext cx="2989028" cy="154800"/>
          </a:xfrm>
          <a:prstGeom prst="rect">
            <a:avLst/>
          </a:prstGeom>
        </p:spPr>
        <p:txBody>
          <a:bodyPr vert="horz" lIns="0" tIns="0" rIns="0" bIns="0" rtlCol="0" anchor="t" anchorCtr="0"/>
          <a:lstStyle>
            <a:lvl1pPr algn="l">
              <a:defRPr sz="750" b="1">
                <a:solidFill>
                  <a:schemeClr val="tx1"/>
                </a:solidFill>
              </a:defRPr>
            </a:lvl1pPr>
          </a:lstStyle>
          <a:p>
            <a:endParaRPr lang="en-GB" dirty="0"/>
          </a:p>
        </p:txBody>
      </p:sp>
      <p:sp>
        <p:nvSpPr>
          <p:cNvPr id="6" name="Slide Number Placeholder 5"/>
          <p:cNvSpPr>
            <a:spLocks noGrp="1"/>
          </p:cNvSpPr>
          <p:nvPr>
            <p:ph type="sldNum" sz="quarter" idx="4"/>
          </p:nvPr>
        </p:nvSpPr>
        <p:spPr>
          <a:xfrm>
            <a:off x="250823" y="6517926"/>
            <a:ext cx="240231" cy="179755"/>
          </a:xfrm>
          <a:prstGeom prst="rect">
            <a:avLst/>
          </a:prstGeom>
        </p:spPr>
        <p:txBody>
          <a:bodyPr vert="horz" lIns="0" tIns="0" rIns="0" bIns="0" rtlCol="0" anchor="t" anchorCtr="0"/>
          <a:lstStyle>
            <a:lvl1pPr algn="l">
              <a:defRPr sz="700">
                <a:solidFill>
                  <a:schemeClr val="tx1"/>
                </a:solidFill>
              </a:defRPr>
            </a:lvl1pPr>
          </a:lstStyle>
          <a:p>
            <a:fld id="{5BA07366-CB75-4AA8-9E5B-928B849F427C}" type="slidenum">
              <a:rPr lang="en-GB" smtClean="0"/>
              <a:pPr/>
              <a:t>‹#›</a:t>
            </a:fld>
            <a:endParaRPr lang="en-GB" dirty="0"/>
          </a:p>
        </p:txBody>
      </p:sp>
      <p:sp>
        <p:nvSpPr>
          <p:cNvPr id="11" name="TextBox 10"/>
          <p:cNvSpPr txBox="1"/>
          <p:nvPr/>
        </p:nvSpPr>
        <p:spPr>
          <a:xfrm>
            <a:off x="491055" y="6517926"/>
            <a:ext cx="732573" cy="107722"/>
          </a:xfrm>
          <a:prstGeom prst="rect">
            <a:avLst/>
          </a:prstGeom>
          <a:noFill/>
        </p:spPr>
        <p:txBody>
          <a:bodyPr wrap="none" lIns="0" tIns="0" rIns="0" bIns="0" rtlCol="0">
            <a:spAutoFit/>
          </a:bodyPr>
          <a:lstStyle/>
          <a:p>
            <a:r>
              <a:rPr lang="en-GB" sz="700" noProof="0" dirty="0" smtClean="0">
                <a:solidFill>
                  <a:schemeClr val="tx1"/>
                </a:solidFill>
              </a:rPr>
              <a:t>DNV GL © 2013</a:t>
            </a:r>
            <a:endParaRPr lang="en-GB" sz="700" noProof="0" dirty="0">
              <a:solidFill>
                <a:schemeClr val="tx1"/>
              </a:solidFill>
            </a:endParaRPr>
          </a:p>
        </p:txBody>
      </p:sp>
      <p:cxnSp>
        <p:nvCxnSpPr>
          <p:cNvPr id="15" name="Straight Connector 14"/>
          <p:cNvCxnSpPr/>
          <p:nvPr/>
        </p:nvCxnSpPr>
        <p:spPr>
          <a:xfrm>
            <a:off x="0" y="943200"/>
            <a:ext cx="889248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027171"/>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spcBef>
          <a:spcPct val="0"/>
        </a:spcBef>
        <a:buNone/>
        <a:defRPr sz="1800" b="1" kern="1200">
          <a:solidFill>
            <a:schemeClr val="accent4"/>
          </a:solidFill>
          <a:latin typeface="+mj-lt"/>
          <a:ea typeface="+mj-ea"/>
          <a:cs typeface="+mj-cs"/>
        </a:defRPr>
      </a:lvl1pPr>
    </p:titleStyle>
    <p:body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6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programs.dsireusa.org/system/program?state=SC"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mncee.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www.tva.com/environment/reports/irp/pdf/TVA-Draft-Integrated-Resource-Plan.pdf"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hyperlink" Target="http://programs.dsireusa.org/system/program?state=GA" TargetMode="External"/><Relationship Id="rId4" Type="http://schemas.openxmlformats.org/officeDocument/2006/relationships/hyperlink" Target="http://programs.dsireusa.org/system/program?state=NC"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mailto:tim.pettit@dnvgl.com" TargetMode="External"/><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hyperlink" Target="mailto:max.neubauer@dnvgl.com" TargetMode="Externa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png"/><Relationship Id="rId7"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1.wmf"/><Relationship Id="rId5" Type="http://schemas.openxmlformats.org/officeDocument/2006/relationships/image" Target="../media/image10.jpeg"/><Relationship Id="rId4" Type="http://schemas.openxmlformats.org/officeDocument/2006/relationships/image" Target="../media/image9.wmf"/><Relationship Id="rId9" Type="http://schemas.openxmlformats.org/officeDocument/2006/relationships/image" Target="../media/image14.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0"/>
          <p:cNvPicPr>
            <a:picLocks noGrp="1" noChangeAspect="1"/>
          </p:cNvPicPr>
          <p:nvPr>
            <p:ph type="pic" sz="quarter" idx="15"/>
          </p:nvPr>
        </p:nvPicPr>
        <p:blipFill>
          <a:blip r:embed="rId3" cstate="screen">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a:ext>
            </a:extLst>
          </a:blip>
          <a:srcRect/>
          <a:stretch>
            <a:fillRect/>
          </a:stretch>
        </p:blipFill>
        <p:spPr/>
      </p:pic>
      <p:sp>
        <p:nvSpPr>
          <p:cNvPr id="2" name="Title 1"/>
          <p:cNvSpPr>
            <a:spLocks noGrp="1"/>
          </p:cNvSpPr>
          <p:nvPr>
            <p:ph type="ctrTitle"/>
          </p:nvPr>
        </p:nvSpPr>
        <p:spPr>
          <a:xfrm>
            <a:off x="255899" y="4038600"/>
            <a:ext cx="8507101" cy="937084"/>
          </a:xfrm>
        </p:spPr>
        <p:txBody>
          <a:bodyPr/>
          <a:lstStyle/>
          <a:p>
            <a:r>
              <a:rPr lang="en-US" sz="2000" dirty="0"/>
              <a:t>Building a Market for Energy Efficiency in South Carolina: </a:t>
            </a:r>
            <a:r>
              <a:rPr lang="en-US" sz="2000" dirty="0" smtClean="0"/>
              <a:t>Potential Studies, Program Design </a:t>
            </a:r>
            <a:r>
              <a:rPr lang="en-US" sz="2000" dirty="0"/>
              <a:t>and Implementation</a:t>
            </a:r>
          </a:p>
        </p:txBody>
      </p:sp>
      <p:sp>
        <p:nvSpPr>
          <p:cNvPr id="10" name="Slide Number Placeholder 9"/>
          <p:cNvSpPr>
            <a:spLocks noGrp="1"/>
          </p:cNvSpPr>
          <p:nvPr>
            <p:ph type="sldNum" sz="quarter" idx="12"/>
          </p:nvPr>
        </p:nvSpPr>
        <p:spPr/>
        <p:txBody>
          <a:bodyPr/>
          <a:lstStyle/>
          <a:p>
            <a:fld id="{5BA07366-CB75-4AA8-9E5B-928B849F427C}" type="slidenum">
              <a:rPr lang="en-US" smtClean="0"/>
              <a:pPr/>
              <a:t>1</a:t>
            </a:fld>
            <a:endParaRPr lang="en-US" dirty="0"/>
          </a:p>
        </p:txBody>
      </p:sp>
      <p:sp>
        <p:nvSpPr>
          <p:cNvPr id="3" name="Subtitle 2"/>
          <p:cNvSpPr>
            <a:spLocks noGrp="1"/>
          </p:cNvSpPr>
          <p:nvPr>
            <p:ph type="subTitle" idx="1"/>
          </p:nvPr>
        </p:nvSpPr>
        <p:spPr>
          <a:xfrm>
            <a:off x="250825" y="5086164"/>
            <a:ext cx="6445250" cy="324036"/>
          </a:xfrm>
        </p:spPr>
        <p:txBody>
          <a:bodyPr/>
          <a:lstStyle/>
          <a:p>
            <a:r>
              <a:rPr lang="en-US" dirty="0" smtClean="0">
                <a:solidFill>
                  <a:schemeClr val="accent2">
                    <a:lumMod val="60000"/>
                    <a:lumOff val="40000"/>
                  </a:schemeClr>
                </a:solidFill>
              </a:rPr>
              <a:t>SAFER, SMARTER, AND GREENER</a:t>
            </a:r>
            <a:endParaRPr lang="en-US" dirty="0">
              <a:solidFill>
                <a:schemeClr val="accent2">
                  <a:lumMod val="60000"/>
                  <a:lumOff val="40000"/>
                </a:schemeClr>
              </a:solidFill>
            </a:endParaRPr>
          </a:p>
        </p:txBody>
      </p:sp>
    </p:spTree>
    <p:extLst>
      <p:ext uri="{BB962C8B-B14F-4D97-AF65-F5344CB8AC3E}">
        <p14:creationId xmlns:p14="http://schemas.microsoft.com/office/powerpoint/2010/main" val="3643204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Sources</a:t>
            </a:r>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pPr/>
              <a:t>10</a:t>
            </a:fld>
            <a:endParaRPr lang="en-GB" dirty="0"/>
          </a:p>
        </p:txBody>
      </p:sp>
      <p:graphicFrame>
        <p:nvGraphicFramePr>
          <p:cNvPr id="5" name="Diagram 4"/>
          <p:cNvGraphicFramePr/>
          <p:nvPr>
            <p:extLst>
              <p:ext uri="{D42A27DB-BD31-4B8C-83A1-F6EECF244321}">
                <p14:modId xmlns:p14="http://schemas.microsoft.com/office/powerpoint/2010/main" val="1269295151"/>
              </p:ext>
            </p:extLst>
          </p:nvPr>
        </p:nvGraphicFramePr>
        <p:xfrm>
          <a:off x="225423" y="914400"/>
          <a:ext cx="8641656"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2"/>
          <p:cNvSpPr txBox="1"/>
          <p:nvPr/>
        </p:nvSpPr>
        <p:spPr>
          <a:xfrm>
            <a:off x="491054" y="5547735"/>
            <a:ext cx="8043346" cy="243465"/>
          </a:xfrm>
          <a:prstGeom prst="rect">
            <a:avLst/>
          </a:prstGeom>
          <a:noFill/>
        </p:spPr>
        <p:txBody>
          <a:bodyPr wrap="square" lIns="0" tIns="0" rIns="0" bIns="0" rtlCol="0">
            <a:spAutoFit/>
          </a:bodyPr>
          <a:lstStyle/>
          <a:p>
            <a:pPr algn="ctr">
              <a:lnSpc>
                <a:spcPct val="113000"/>
              </a:lnSpc>
              <a:spcBef>
                <a:spcPts val="600"/>
              </a:spcBef>
            </a:pPr>
            <a:r>
              <a:rPr lang="en-US" sz="1400" dirty="0" smtClean="0">
                <a:solidFill>
                  <a:srgbClr val="333333"/>
                </a:solidFill>
              </a:rPr>
              <a:t>A * indicates a data source that contains utility-specific information</a:t>
            </a:r>
          </a:p>
        </p:txBody>
      </p:sp>
    </p:spTree>
    <p:extLst>
      <p:ext uri="{BB962C8B-B14F-4D97-AF65-F5344CB8AC3E}">
        <p14:creationId xmlns:p14="http://schemas.microsoft.com/office/powerpoint/2010/main" val="1495852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Savings Results from Past DNV GL Potential Studies</a:t>
            </a:r>
            <a:endParaRPr lang="en-GB" dirty="0"/>
          </a:p>
        </p:txBody>
      </p:sp>
      <p:sp>
        <p:nvSpPr>
          <p:cNvPr id="3" name="Slide Number Placeholder 2"/>
          <p:cNvSpPr>
            <a:spLocks noGrp="1"/>
          </p:cNvSpPr>
          <p:nvPr>
            <p:ph type="sldNum" sz="quarter" idx="12"/>
          </p:nvPr>
        </p:nvSpPr>
        <p:spPr/>
        <p:txBody>
          <a:bodyPr/>
          <a:lstStyle/>
          <a:p>
            <a:fld id="{5BA07366-CB75-4AA8-9E5B-928B849F427C}" type="slidenum">
              <a:rPr lang="en-GB" smtClean="0"/>
              <a:pPr/>
              <a:t>11</a:t>
            </a:fld>
            <a:endParaRPr lang="en-GB" dirty="0"/>
          </a:p>
        </p:txBody>
      </p:sp>
    </p:spTree>
    <p:extLst>
      <p:ext uri="{BB962C8B-B14F-4D97-AF65-F5344CB8AC3E}">
        <p14:creationId xmlns:p14="http://schemas.microsoft.com/office/powerpoint/2010/main" val="27525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Xcel Energy Minnesota: Summary of Cumulative DSM Potentials from All Sources, 2011-2020 </a:t>
            </a:r>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pPr/>
              <a:t>12</a:t>
            </a:fld>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33" y="1054101"/>
            <a:ext cx="8505348" cy="5118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8911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Xcel Energy Colorado, 2013-2020 </a:t>
            </a:r>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pPr/>
              <a:t>13</a:t>
            </a:fld>
            <a:endParaRPr lang="en-GB"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612" y="1364695"/>
            <a:ext cx="6758188" cy="240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651" y="4191000"/>
            <a:ext cx="6586109"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14412" y="1094923"/>
            <a:ext cx="3557788" cy="208647"/>
          </a:xfrm>
          <a:prstGeom prst="rect">
            <a:avLst/>
          </a:prstGeom>
          <a:noFill/>
        </p:spPr>
        <p:txBody>
          <a:bodyPr wrap="square" lIns="0" tIns="0" rIns="0" bIns="0" rtlCol="0">
            <a:spAutoFit/>
          </a:bodyPr>
          <a:lstStyle/>
          <a:p>
            <a:pPr>
              <a:lnSpc>
                <a:spcPct val="113000"/>
              </a:lnSpc>
              <a:spcBef>
                <a:spcPts val="600"/>
              </a:spcBef>
            </a:pPr>
            <a:r>
              <a:rPr lang="en-GB" sz="1200" b="1" dirty="0" smtClean="0">
                <a:solidFill>
                  <a:srgbClr val="333333"/>
                </a:solidFill>
              </a:rPr>
              <a:t>Summary of Cumulative DSM Potentials</a:t>
            </a:r>
          </a:p>
        </p:txBody>
      </p:sp>
      <p:sp>
        <p:nvSpPr>
          <p:cNvPr id="6" name="TextBox 5"/>
          <p:cNvSpPr txBox="1"/>
          <p:nvPr/>
        </p:nvSpPr>
        <p:spPr>
          <a:xfrm>
            <a:off x="1993005" y="3886200"/>
            <a:ext cx="5105400" cy="208647"/>
          </a:xfrm>
          <a:prstGeom prst="rect">
            <a:avLst/>
          </a:prstGeom>
          <a:noFill/>
        </p:spPr>
        <p:txBody>
          <a:bodyPr wrap="square" lIns="0" tIns="0" rIns="0" bIns="0" rtlCol="0">
            <a:spAutoFit/>
          </a:bodyPr>
          <a:lstStyle/>
          <a:p>
            <a:pPr>
              <a:lnSpc>
                <a:spcPct val="113000"/>
              </a:lnSpc>
              <a:spcBef>
                <a:spcPts val="600"/>
              </a:spcBef>
            </a:pPr>
            <a:r>
              <a:rPr lang="en-GB" sz="1200" b="1" dirty="0" smtClean="0">
                <a:solidFill>
                  <a:srgbClr val="333333"/>
                </a:solidFill>
              </a:rPr>
              <a:t>Average Annual Achievable Potentials and Program Costs</a:t>
            </a:r>
          </a:p>
        </p:txBody>
      </p:sp>
    </p:spTree>
    <p:extLst>
      <p:ext uri="{BB962C8B-B14F-4D97-AF65-F5344CB8AC3E}">
        <p14:creationId xmlns:p14="http://schemas.microsoft.com/office/powerpoint/2010/main" val="680253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Dominion Virginia Power, 2013-2023:</a:t>
            </a:r>
            <a:br>
              <a:rPr lang="en-US" dirty="0" smtClean="0"/>
            </a:br>
            <a:r>
              <a:rPr lang="en-US" dirty="0" smtClean="0"/>
              <a:t>Overview of Technical and Economic Potential Results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64910017"/>
              </p:ext>
            </p:extLst>
          </p:nvPr>
        </p:nvGraphicFramePr>
        <p:xfrm>
          <a:off x="265339" y="1219200"/>
          <a:ext cx="8641658" cy="4701740"/>
        </p:xfrm>
        <a:graphic>
          <a:graphicData uri="http://schemas.openxmlformats.org/drawingml/2006/table">
            <a:tbl>
              <a:tblPr/>
              <a:tblGrid>
                <a:gridCol w="2189066"/>
                <a:gridCol w="1253079"/>
                <a:gridCol w="1593091"/>
                <a:gridCol w="1222516"/>
                <a:gridCol w="1214875"/>
                <a:gridCol w="1169031"/>
              </a:tblGrid>
              <a:tr h="1044401">
                <a:tc rowSpan="2">
                  <a:txBody>
                    <a:bodyPr/>
                    <a:lstStyle/>
                    <a:p>
                      <a:pPr algn="ctr" fontAlgn="ctr"/>
                      <a:r>
                        <a:rPr lang="en-US" sz="1200" b="1" i="0" u="none" strike="noStrike" dirty="0">
                          <a:solidFill>
                            <a:srgbClr val="FFFFFF"/>
                          </a:solidFill>
                          <a:effectLst/>
                          <a:latin typeface="+mn-lt"/>
                        </a:rPr>
                        <a:t>Sector</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B3E3"/>
                    </a:solidFill>
                  </a:tcPr>
                </a:tc>
                <a:tc rowSpan="2">
                  <a:txBody>
                    <a:bodyPr/>
                    <a:lstStyle/>
                    <a:p>
                      <a:pPr algn="ctr" fontAlgn="ctr"/>
                      <a:r>
                        <a:rPr lang="en-US" sz="1200" b="1" i="0" u="none" strike="noStrike" dirty="0">
                          <a:solidFill>
                            <a:srgbClr val="FFFFFF"/>
                          </a:solidFill>
                          <a:effectLst/>
                          <a:latin typeface="+mn-lt"/>
                        </a:rPr>
                        <a:t>2023 Base Energy Use (</a:t>
                      </a:r>
                      <a:r>
                        <a:rPr lang="en-US" sz="1200" b="1" i="0" u="none" strike="noStrike" dirty="0" smtClean="0">
                          <a:solidFill>
                            <a:srgbClr val="FFFFFF"/>
                          </a:solidFill>
                          <a:effectLst/>
                          <a:latin typeface="+mn-lt"/>
                        </a:rPr>
                        <a:t>GWh)</a:t>
                      </a:r>
                      <a:endParaRPr lang="en-US" sz="1200" b="1" i="0" u="none" strike="noStrike" dirty="0">
                        <a:solidFill>
                          <a:srgbClr val="FFFFFF"/>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B3E3"/>
                    </a:solidFill>
                  </a:tcPr>
                </a:tc>
                <a:tc gridSpan="4">
                  <a:txBody>
                    <a:bodyPr/>
                    <a:lstStyle/>
                    <a:p>
                      <a:pPr algn="ctr" fontAlgn="ctr"/>
                      <a:r>
                        <a:rPr lang="en-US" sz="1200" b="1" i="0" u="none" strike="noStrike" dirty="0" smtClean="0">
                          <a:solidFill>
                            <a:srgbClr val="FFFFFF"/>
                          </a:solidFill>
                          <a:effectLst/>
                          <a:latin typeface="+mn-lt"/>
                        </a:rPr>
                        <a:t>Annual Potential in 2023 - </a:t>
                      </a:r>
                      <a:r>
                        <a:rPr lang="en-US" sz="1200" b="1" i="0" u="none" strike="noStrike" dirty="0">
                          <a:solidFill>
                            <a:srgbClr val="FFFFFF"/>
                          </a:solidFill>
                          <a:effectLst/>
                          <a:latin typeface="+mn-lt"/>
                        </a:rPr>
                        <a:t>GWh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B3E3"/>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78825">
                <a:tc vMerge="1">
                  <a:txBody>
                    <a:bodyPr/>
                    <a:lstStyle/>
                    <a:p>
                      <a:endParaRPr lang="en-US"/>
                    </a:p>
                  </a:txBody>
                  <a:tcPr/>
                </a:tc>
                <a:tc vMerge="1">
                  <a:txBody>
                    <a:bodyPr/>
                    <a:lstStyle/>
                    <a:p>
                      <a:endParaRPr lang="en-US"/>
                    </a:p>
                  </a:txBody>
                  <a:tcPr/>
                </a:tc>
                <a:tc>
                  <a:txBody>
                    <a:bodyPr/>
                    <a:lstStyle/>
                    <a:p>
                      <a:pPr algn="ctr" fontAlgn="ctr"/>
                      <a:r>
                        <a:rPr lang="en-US" sz="1200" b="1" i="0" u="none" strike="noStrike" dirty="0">
                          <a:solidFill>
                            <a:srgbClr val="FFFFFF"/>
                          </a:solidFill>
                          <a:effectLst/>
                          <a:latin typeface="+mn-lt"/>
                        </a:rPr>
                        <a:t>Technical Potential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B3E3"/>
                    </a:solidFill>
                  </a:tcPr>
                </a:tc>
                <a:tc>
                  <a:txBody>
                    <a:bodyPr/>
                    <a:lstStyle/>
                    <a:p>
                      <a:pPr algn="ctr" fontAlgn="ctr"/>
                      <a:r>
                        <a:rPr lang="en-US" sz="1200" b="1" i="0" u="none" strike="noStrike" dirty="0">
                          <a:solidFill>
                            <a:srgbClr val="FFFFFF"/>
                          </a:solidFill>
                          <a:effectLst/>
                          <a:latin typeface="+mn-lt"/>
                        </a:rPr>
                        <a:t>Economic Potential (High)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B3E3"/>
                    </a:solidFill>
                  </a:tcPr>
                </a:tc>
                <a:tc>
                  <a:txBody>
                    <a:bodyPr/>
                    <a:lstStyle/>
                    <a:p>
                      <a:pPr algn="ctr" fontAlgn="ctr"/>
                      <a:r>
                        <a:rPr lang="en-US" sz="1200" b="1" i="0" u="none" strike="noStrike" dirty="0">
                          <a:solidFill>
                            <a:srgbClr val="FFFFFF"/>
                          </a:solidFill>
                          <a:effectLst/>
                          <a:latin typeface="+mn-lt"/>
                        </a:rPr>
                        <a:t>Economic </a:t>
                      </a:r>
                      <a:r>
                        <a:rPr lang="en-US" sz="1200" b="1" i="0" u="none" strike="noStrike" dirty="0" smtClean="0">
                          <a:solidFill>
                            <a:srgbClr val="FFFFFF"/>
                          </a:solidFill>
                          <a:effectLst/>
                          <a:latin typeface="+mn-lt"/>
                        </a:rPr>
                        <a:t>Potential</a:t>
                      </a:r>
                      <a:r>
                        <a:rPr lang="en-US" sz="1200" b="1" i="0" u="none" strike="noStrike" baseline="0" dirty="0" smtClean="0">
                          <a:solidFill>
                            <a:srgbClr val="FFFFFF"/>
                          </a:solidFill>
                          <a:effectLst/>
                          <a:latin typeface="+mn-lt"/>
                        </a:rPr>
                        <a:t> (Expected)</a:t>
                      </a:r>
                      <a:endParaRPr lang="en-US" sz="1200" b="1" i="0" u="none" strike="noStrike" dirty="0">
                        <a:solidFill>
                          <a:srgbClr val="FFFFFF"/>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B3E3"/>
                    </a:solidFill>
                  </a:tcPr>
                </a:tc>
                <a:tc>
                  <a:txBody>
                    <a:bodyPr/>
                    <a:lstStyle/>
                    <a:p>
                      <a:pPr algn="ctr" fontAlgn="ctr"/>
                      <a:r>
                        <a:rPr lang="en-US" sz="1200" b="1" i="0" u="none" strike="noStrike" dirty="0">
                          <a:solidFill>
                            <a:srgbClr val="FFFFFF"/>
                          </a:solidFill>
                          <a:effectLst/>
                          <a:latin typeface="+mn-lt"/>
                        </a:rPr>
                        <a:t>Economic Potential (Low)</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B3E3"/>
                    </a:solidFill>
                  </a:tcPr>
                </a:tc>
              </a:tr>
              <a:tr h="254732">
                <a:tc>
                  <a:txBody>
                    <a:bodyPr/>
                    <a:lstStyle/>
                    <a:p>
                      <a:pPr algn="l" fontAlgn="b"/>
                      <a:r>
                        <a:rPr lang="en-US" sz="1200" b="1" i="0" u="none" strike="noStrike" dirty="0">
                          <a:solidFill>
                            <a:srgbClr val="333333"/>
                          </a:solidFill>
                          <a:effectLst/>
                          <a:latin typeface="+mn-lt"/>
                        </a:rPr>
                        <a:t>Residential Total</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333333"/>
                          </a:solidFill>
                          <a:effectLst/>
                          <a:latin typeface="+mj-lt"/>
                        </a:rPr>
                        <a:t>              31,255 </a:t>
                      </a: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333333"/>
                          </a:solidFill>
                          <a:effectLst/>
                          <a:latin typeface="+mj-lt"/>
                        </a:rPr>
                        <a:t>                     15,374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smtClean="0">
                          <a:solidFill>
                            <a:srgbClr val="333333"/>
                          </a:solidFill>
                          <a:effectLst/>
                          <a:latin typeface="+mj-lt"/>
                        </a:rPr>
                        <a:t>7,759 </a:t>
                      </a:r>
                      <a:endParaRPr lang="en-US" sz="1200" b="0" i="0" u="none" strike="noStrike" dirty="0">
                        <a:solidFill>
                          <a:srgbClr val="333333"/>
                        </a:solidFill>
                        <a:effectLst/>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333333"/>
                          </a:solidFill>
                          <a:effectLst/>
                          <a:latin typeface="+mj-lt"/>
                        </a:rPr>
                        <a:t>               7,703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333333"/>
                          </a:solidFill>
                          <a:effectLst/>
                          <a:latin typeface="+mj-lt"/>
                        </a:rPr>
                        <a:t>              7,308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7469">
                <a:tc>
                  <a:txBody>
                    <a:bodyPr/>
                    <a:lstStyle/>
                    <a:p>
                      <a:pPr algn="l" fontAlgn="b"/>
                      <a:r>
                        <a:rPr lang="en-US" sz="1200" b="0" i="0" u="none" strike="noStrike" dirty="0">
                          <a:solidFill>
                            <a:srgbClr val="333333"/>
                          </a:solidFill>
                          <a:effectLst/>
                          <a:latin typeface="+mn-lt"/>
                        </a:rPr>
                        <a:t>Savings % of Base</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333333"/>
                          </a:solidFill>
                          <a:effectLst/>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333333"/>
                          </a:solidFill>
                          <a:effectLst/>
                          <a:latin typeface="+mj-lt"/>
                        </a:rPr>
                        <a:t>49.2%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333333"/>
                          </a:solidFill>
                          <a:effectLst/>
                          <a:latin typeface="+mj-lt"/>
                        </a:rPr>
                        <a:t>24.8%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333333"/>
                          </a:solidFill>
                          <a:effectLst/>
                          <a:latin typeface="+mj-lt"/>
                        </a:rPr>
                        <a:t>24.6%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333333"/>
                          </a:solidFill>
                          <a:effectLst/>
                          <a:latin typeface="+mj-lt"/>
                        </a:rPr>
                        <a:t>23.4%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280206">
                <a:tc>
                  <a:txBody>
                    <a:bodyPr/>
                    <a:lstStyle/>
                    <a:p>
                      <a:pPr algn="l" fontAlgn="b"/>
                      <a:r>
                        <a:rPr lang="en-US" sz="1200" b="1" i="0" u="none" strike="noStrike" dirty="0">
                          <a:solidFill>
                            <a:srgbClr val="333333"/>
                          </a:solidFill>
                          <a:effectLst/>
                          <a:latin typeface="+mn-lt"/>
                        </a:rPr>
                        <a:t>Non-Residential Total</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333333"/>
                          </a:solidFill>
                          <a:effectLst/>
                          <a:latin typeface="+mj-lt"/>
                        </a:rPr>
                        <a:t>              33,170 </a:t>
                      </a: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333333"/>
                          </a:solidFill>
                          <a:effectLst/>
                          <a:latin typeface="+mj-lt"/>
                        </a:rPr>
                        <a:t>                       9,806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smtClean="0">
                          <a:solidFill>
                            <a:srgbClr val="333333"/>
                          </a:solidFill>
                          <a:effectLst/>
                          <a:latin typeface="+mj-lt"/>
                        </a:rPr>
                        <a:t>6,814 </a:t>
                      </a:r>
                      <a:endParaRPr lang="en-US" sz="1200" b="0" i="0" u="none" strike="noStrike" dirty="0">
                        <a:solidFill>
                          <a:srgbClr val="333333"/>
                        </a:solidFill>
                        <a:effectLst/>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333333"/>
                          </a:solidFill>
                          <a:effectLst/>
                          <a:latin typeface="+mj-lt"/>
                        </a:rPr>
                        <a:t>               6,734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333333"/>
                          </a:solidFill>
                          <a:effectLst/>
                          <a:latin typeface="+mj-lt"/>
                        </a:rPr>
                        <a:t>              6,598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0206">
                <a:tc>
                  <a:txBody>
                    <a:bodyPr/>
                    <a:lstStyle/>
                    <a:p>
                      <a:pPr algn="l" fontAlgn="b"/>
                      <a:r>
                        <a:rPr lang="en-US" sz="1200" b="0" i="0" u="none" strike="noStrike" dirty="0">
                          <a:solidFill>
                            <a:srgbClr val="333333"/>
                          </a:solidFill>
                          <a:effectLst/>
                          <a:latin typeface="+mn-lt"/>
                        </a:rPr>
                        <a:t>Savings % of Base</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333333"/>
                          </a:solidFill>
                          <a:effectLst/>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333333"/>
                          </a:solidFill>
                          <a:effectLst/>
                          <a:latin typeface="+mj-lt"/>
                        </a:rPr>
                        <a:t>29.6%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333333"/>
                          </a:solidFill>
                          <a:effectLst/>
                          <a:latin typeface="+mj-lt"/>
                        </a:rPr>
                        <a:t>20.5%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333333"/>
                          </a:solidFill>
                          <a:effectLst/>
                          <a:latin typeface="+mj-lt"/>
                        </a:rPr>
                        <a:t>20.3%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333333"/>
                          </a:solidFill>
                          <a:effectLst/>
                          <a:latin typeface="+mj-lt"/>
                        </a:rPr>
                        <a:t>19.9%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573147">
                <a:tc>
                  <a:txBody>
                    <a:bodyPr/>
                    <a:lstStyle/>
                    <a:p>
                      <a:pPr algn="l" fontAlgn="b"/>
                      <a:r>
                        <a:rPr lang="en-US" sz="1200" b="1" i="0" u="none" strike="noStrike" dirty="0">
                          <a:solidFill>
                            <a:srgbClr val="333333"/>
                          </a:solidFill>
                          <a:effectLst/>
                          <a:latin typeface="+mn-lt"/>
                        </a:rPr>
                        <a:t>Opt-Out, Exempt, Non-jurisdictional Total</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333333"/>
                          </a:solidFill>
                          <a:effectLst/>
                          <a:latin typeface="+mj-lt"/>
                        </a:rPr>
                        <a:t>              10,380 </a:t>
                      </a: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333333"/>
                          </a:solidFill>
                          <a:effectLst/>
                          <a:latin typeface="+mj-lt"/>
                        </a:rPr>
                        <a:t>                       3,128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smtClean="0">
                          <a:solidFill>
                            <a:srgbClr val="333333"/>
                          </a:solidFill>
                          <a:effectLst/>
                          <a:latin typeface="+mj-lt"/>
                        </a:rPr>
                        <a:t>2,235 </a:t>
                      </a:r>
                      <a:endParaRPr lang="en-US" sz="1200" b="0" i="0" u="none" strike="noStrike" dirty="0">
                        <a:solidFill>
                          <a:srgbClr val="333333"/>
                        </a:solidFill>
                        <a:effectLst/>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333333"/>
                          </a:solidFill>
                          <a:effectLst/>
                          <a:latin typeface="+mj-lt"/>
                        </a:rPr>
                        <a:t>               2,223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333333"/>
                          </a:solidFill>
                          <a:effectLst/>
                          <a:latin typeface="+mj-lt"/>
                        </a:rPr>
                        <a:t>              2,223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0206">
                <a:tc>
                  <a:txBody>
                    <a:bodyPr/>
                    <a:lstStyle/>
                    <a:p>
                      <a:pPr algn="l" fontAlgn="b"/>
                      <a:r>
                        <a:rPr lang="en-US" sz="1200" b="0" i="0" u="none" strike="noStrike" dirty="0">
                          <a:solidFill>
                            <a:srgbClr val="333333"/>
                          </a:solidFill>
                          <a:effectLst/>
                          <a:latin typeface="+mn-lt"/>
                        </a:rPr>
                        <a:t>Savings % of Base</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333333"/>
                          </a:solidFill>
                          <a:effectLst/>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333333"/>
                          </a:solidFill>
                          <a:effectLst/>
                          <a:latin typeface="+mj-lt"/>
                        </a:rPr>
                        <a:t>30.1%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333333"/>
                          </a:solidFill>
                          <a:effectLst/>
                          <a:latin typeface="+mj-lt"/>
                        </a:rPr>
                        <a:t>21.5%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333333"/>
                          </a:solidFill>
                          <a:effectLst/>
                          <a:latin typeface="+mj-lt"/>
                        </a:rPr>
                        <a:t>21.4%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333333"/>
                          </a:solidFill>
                          <a:effectLst/>
                          <a:latin typeface="+mj-lt"/>
                        </a:rPr>
                        <a:t>21.4%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280206">
                <a:tc>
                  <a:txBody>
                    <a:bodyPr/>
                    <a:lstStyle/>
                    <a:p>
                      <a:pPr algn="l" fontAlgn="b"/>
                      <a:r>
                        <a:rPr lang="en-US" sz="1200" b="1" i="0" u="none" strike="noStrike" dirty="0">
                          <a:solidFill>
                            <a:srgbClr val="333333"/>
                          </a:solidFill>
                          <a:effectLst/>
                          <a:latin typeface="+mn-lt"/>
                        </a:rPr>
                        <a:t>Total</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333333"/>
                          </a:solidFill>
                          <a:effectLst/>
                          <a:latin typeface="+mj-lt"/>
                        </a:rPr>
                        <a:t>              74,805 </a:t>
                      </a: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333333"/>
                          </a:solidFill>
                          <a:effectLst/>
                          <a:latin typeface="+mj-lt"/>
                        </a:rPr>
                        <a:t>                     28,308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smtClean="0">
                          <a:solidFill>
                            <a:srgbClr val="333333"/>
                          </a:solidFill>
                          <a:effectLst/>
                          <a:latin typeface="+mj-lt"/>
                        </a:rPr>
                        <a:t>16,772 </a:t>
                      </a:r>
                      <a:endParaRPr lang="en-US" sz="1200" b="0" i="0" u="none" strike="noStrike" dirty="0">
                        <a:solidFill>
                          <a:srgbClr val="333333"/>
                        </a:solidFill>
                        <a:effectLst/>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333333"/>
                          </a:solidFill>
                          <a:effectLst/>
                          <a:latin typeface="+mj-lt"/>
                        </a:rPr>
                        <a:t>             16,660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333333"/>
                          </a:solidFill>
                          <a:effectLst/>
                          <a:latin typeface="+mj-lt"/>
                        </a:rPr>
                        <a:t>            16,094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0206">
                <a:tc>
                  <a:txBody>
                    <a:bodyPr/>
                    <a:lstStyle/>
                    <a:p>
                      <a:pPr algn="l" fontAlgn="b"/>
                      <a:r>
                        <a:rPr lang="en-US" sz="1200" b="0" i="0" u="none" strike="noStrike" dirty="0">
                          <a:solidFill>
                            <a:srgbClr val="333333"/>
                          </a:solidFill>
                          <a:effectLst/>
                          <a:latin typeface="+mn-lt"/>
                        </a:rPr>
                        <a:t>Savings % of Base</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200" b="0" i="0" u="none" strike="noStrike" dirty="0">
                        <a:solidFill>
                          <a:srgbClr val="333333"/>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333333"/>
                          </a:solidFill>
                          <a:effectLst/>
                          <a:latin typeface="+mj-lt"/>
                        </a:rPr>
                        <a:t>37.8%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333333"/>
                          </a:solidFill>
                          <a:effectLst/>
                          <a:latin typeface="+mj-lt"/>
                        </a:rPr>
                        <a:t>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333333"/>
                          </a:solidFill>
                          <a:effectLst/>
                          <a:latin typeface="+mj-lt"/>
                        </a:rPr>
                        <a:t>22.3%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1" i="0" u="none" strike="noStrike" dirty="0">
                          <a:solidFill>
                            <a:srgbClr val="333333"/>
                          </a:solidFill>
                          <a:effectLst/>
                          <a:latin typeface="+mj-lt"/>
                        </a:rPr>
                        <a:t>21.6%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Slide Number Placeholder 3"/>
          <p:cNvSpPr>
            <a:spLocks noGrp="1"/>
          </p:cNvSpPr>
          <p:nvPr>
            <p:ph type="sldNum" sz="quarter" idx="12"/>
          </p:nvPr>
        </p:nvSpPr>
        <p:spPr/>
        <p:txBody>
          <a:bodyPr/>
          <a:lstStyle/>
          <a:p>
            <a:fld id="{5BA07366-CB75-4AA8-9E5B-928B849F427C}" type="slidenum">
              <a:rPr lang="en-GB" smtClean="0"/>
              <a:pPr/>
              <a:t>14</a:t>
            </a:fld>
            <a:endParaRPr lang="en-GB" dirty="0"/>
          </a:p>
        </p:txBody>
      </p:sp>
    </p:spTree>
    <p:extLst>
      <p:ext uri="{BB962C8B-B14F-4D97-AF65-F5344CB8AC3E}">
        <p14:creationId xmlns:p14="http://schemas.microsoft.com/office/powerpoint/2010/main" val="2978950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Dominion </a:t>
            </a:r>
            <a:r>
              <a:rPr lang="en-GB" dirty="0"/>
              <a:t>Virginia </a:t>
            </a:r>
            <a:r>
              <a:rPr lang="en-GB" dirty="0" smtClean="0"/>
              <a:t>Power: </a:t>
            </a:r>
            <a:r>
              <a:rPr lang="en-GB" dirty="0"/>
              <a:t>Achievable (Program) </a:t>
            </a:r>
            <a:r>
              <a:rPr lang="en-GB" dirty="0" smtClean="0"/>
              <a:t>Potential</a:t>
            </a:r>
            <a:r>
              <a:rPr lang="en-GB" dirty="0"/>
              <a:t/>
            </a:r>
            <a:br>
              <a:rPr lang="en-GB" dirty="0"/>
            </a:br>
            <a:r>
              <a:rPr lang="en-GB" dirty="0"/>
              <a:t>Alternative Funding </a:t>
            </a:r>
            <a:r>
              <a:rPr lang="en-GB" dirty="0" smtClean="0"/>
              <a:t>Scenarios (2023)</a:t>
            </a:r>
            <a:endParaRPr lang="en-US" dirty="0"/>
          </a:p>
        </p:txBody>
      </p:sp>
      <p:sp>
        <p:nvSpPr>
          <p:cNvPr id="5" name="Slide Number Placeholder 4"/>
          <p:cNvSpPr>
            <a:spLocks noGrp="1"/>
          </p:cNvSpPr>
          <p:nvPr>
            <p:ph type="sldNum" sz="quarter" idx="12"/>
          </p:nvPr>
        </p:nvSpPr>
        <p:spPr/>
        <p:txBody>
          <a:bodyPr/>
          <a:lstStyle/>
          <a:p>
            <a:fld id="{5BA07366-CB75-4AA8-9E5B-928B849F427C}" type="slidenum">
              <a:rPr lang="en-US" smtClean="0"/>
              <a:pPr/>
              <a:t>15</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57052540"/>
              </p:ext>
            </p:extLst>
          </p:nvPr>
        </p:nvGraphicFramePr>
        <p:xfrm>
          <a:off x="250825" y="1268413"/>
          <a:ext cx="864235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7555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Creating a Market for Energy Efficiency: View from 30,000 feet</a:t>
            </a:r>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pPr/>
              <a:t>16</a:t>
            </a:fld>
            <a:endParaRPr lang="en-GB" dirty="0"/>
          </a:p>
        </p:txBody>
      </p:sp>
    </p:spTree>
    <p:extLst>
      <p:ext uri="{BB962C8B-B14F-4D97-AF65-F5344CB8AC3E}">
        <p14:creationId xmlns:p14="http://schemas.microsoft.com/office/powerpoint/2010/main" val="1922058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Selected Topics in Regulatory Policy</a:t>
            </a:r>
            <a:endParaRPr lang="en-GB" dirty="0"/>
          </a:p>
        </p:txBody>
      </p:sp>
      <p:sp>
        <p:nvSpPr>
          <p:cNvPr id="6" name="Content Placeholder 2"/>
          <p:cNvSpPr>
            <a:spLocks noGrp="1"/>
          </p:cNvSpPr>
          <p:nvPr>
            <p:ph idx="1"/>
          </p:nvPr>
        </p:nvSpPr>
        <p:spPr>
          <a:xfrm>
            <a:off x="250825" y="1026320"/>
            <a:ext cx="8641656" cy="5222080"/>
          </a:xfrm>
        </p:spPr>
        <p:txBody>
          <a:bodyPr/>
          <a:lstStyle/>
          <a:p>
            <a:r>
              <a:rPr lang="en-GB" dirty="0" smtClean="0"/>
              <a:t>Addressing the utility business model: three-legged stool</a:t>
            </a:r>
          </a:p>
          <a:p>
            <a:pPr lvl="1"/>
            <a:r>
              <a:rPr lang="en-GB" dirty="0" smtClean="0"/>
              <a:t>Direct program cost recovery</a:t>
            </a:r>
          </a:p>
          <a:p>
            <a:pPr lvl="1"/>
            <a:r>
              <a:rPr lang="en-GB" dirty="0" smtClean="0"/>
              <a:t>Lost contribution to fixed costs</a:t>
            </a:r>
          </a:p>
          <a:p>
            <a:pPr lvl="1"/>
            <a:r>
              <a:rPr lang="en-GB" dirty="0" smtClean="0"/>
              <a:t>Shareholder incentives, rate-of-return</a:t>
            </a:r>
          </a:p>
          <a:p>
            <a:r>
              <a:rPr lang="en-GB" dirty="0" smtClean="0"/>
              <a:t>Energy planning</a:t>
            </a:r>
          </a:p>
          <a:p>
            <a:pPr lvl="1"/>
            <a:r>
              <a:rPr lang="en-GB" dirty="0" smtClean="0"/>
              <a:t>Energy efficiency potential studies</a:t>
            </a:r>
          </a:p>
          <a:p>
            <a:pPr lvl="1"/>
            <a:r>
              <a:rPr lang="en-GB" dirty="0" smtClean="0"/>
              <a:t>Integrated resource planning</a:t>
            </a:r>
          </a:p>
          <a:p>
            <a:r>
              <a:rPr lang="en-GB" dirty="0" smtClean="0"/>
              <a:t>Evaluation, measurement, and verification</a:t>
            </a:r>
          </a:p>
          <a:p>
            <a:pPr lvl="1"/>
            <a:r>
              <a:rPr lang="en-GB" dirty="0" smtClean="0"/>
              <a:t>Impact, process, and market evaluations</a:t>
            </a:r>
          </a:p>
          <a:p>
            <a:r>
              <a:rPr lang="en-GB" dirty="0" smtClean="0"/>
              <a:t>Stakeholder engagement</a:t>
            </a:r>
          </a:p>
          <a:p>
            <a:pPr lvl="1"/>
            <a:r>
              <a:rPr lang="en-GB" dirty="0" smtClean="0"/>
              <a:t>Imperative for all market actors and other stakeholders to participate in the process</a:t>
            </a:r>
          </a:p>
          <a:p>
            <a:r>
              <a:rPr lang="en-GB" dirty="0"/>
              <a:t>Large Customer Self-Direct</a:t>
            </a:r>
          </a:p>
          <a:p>
            <a:pPr lvl="1"/>
            <a:r>
              <a:rPr lang="en-GB" dirty="0"/>
              <a:t>Provides an option for large customers who want to control their own </a:t>
            </a:r>
            <a:r>
              <a:rPr lang="en-GB" dirty="0" smtClean="0"/>
              <a:t>projects</a:t>
            </a:r>
          </a:p>
          <a:p>
            <a:pPr lvl="1"/>
            <a:r>
              <a:rPr lang="en-US" dirty="0"/>
              <a:t>Addresses concern that </a:t>
            </a:r>
            <a:r>
              <a:rPr lang="en-US" dirty="0" smtClean="0"/>
              <a:t>prescriptive </a:t>
            </a:r>
            <a:r>
              <a:rPr lang="en-US" dirty="0"/>
              <a:t>programs are not </a:t>
            </a:r>
            <a:r>
              <a:rPr lang="en-US" dirty="0" smtClean="0"/>
              <a:t>responsive to their needs</a:t>
            </a:r>
            <a:endParaRPr lang="en-US" dirty="0"/>
          </a:p>
          <a:p>
            <a:pPr lvl="1"/>
            <a:endParaRPr lang="en-GB" dirty="0"/>
          </a:p>
          <a:p>
            <a:pPr lvl="1"/>
            <a:endParaRPr lang="en-GB" dirty="0" smtClean="0"/>
          </a:p>
          <a:p>
            <a:pPr marL="198000" lvl="1" indent="0">
              <a:buNone/>
            </a:pPr>
            <a:endParaRPr lang="en-GB" dirty="0" smtClean="0"/>
          </a:p>
          <a:p>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pPr/>
              <a:t>17</a:t>
            </a:fld>
            <a:endParaRPr lang="en-GB" dirty="0"/>
          </a:p>
        </p:txBody>
      </p:sp>
    </p:spTree>
    <p:extLst>
      <p:ext uri="{BB962C8B-B14F-4D97-AF65-F5344CB8AC3E}">
        <p14:creationId xmlns:p14="http://schemas.microsoft.com/office/powerpoint/2010/main" val="736704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State and Local Government Policies and Programs	</a:t>
            </a:r>
            <a:endParaRPr lang="en-GB" dirty="0"/>
          </a:p>
        </p:txBody>
      </p:sp>
      <p:sp>
        <p:nvSpPr>
          <p:cNvPr id="3" name="Content Placeholder 2"/>
          <p:cNvSpPr>
            <a:spLocks noGrp="1"/>
          </p:cNvSpPr>
          <p:nvPr>
            <p:ph idx="1"/>
          </p:nvPr>
        </p:nvSpPr>
        <p:spPr>
          <a:xfrm>
            <a:off x="250825" y="1066800"/>
            <a:ext cx="8641656" cy="5105400"/>
          </a:xfrm>
        </p:spPr>
        <p:txBody>
          <a:bodyPr/>
          <a:lstStyle/>
          <a:p>
            <a:r>
              <a:rPr lang="en-GB" dirty="0" smtClean="0"/>
              <a:t>Lead by Example</a:t>
            </a:r>
          </a:p>
          <a:p>
            <a:r>
              <a:rPr lang="en-GB" dirty="0" smtClean="0"/>
              <a:t>Building Energy Codes</a:t>
            </a:r>
          </a:p>
          <a:p>
            <a:pPr lvl="1"/>
            <a:r>
              <a:rPr lang="en-GB" dirty="0" smtClean="0"/>
              <a:t>Code stringency and compliance; code official training</a:t>
            </a:r>
          </a:p>
          <a:p>
            <a:r>
              <a:rPr lang="en-GB" dirty="0" smtClean="0"/>
              <a:t>Appliance and Equipment Standards</a:t>
            </a:r>
          </a:p>
          <a:p>
            <a:r>
              <a:rPr lang="en-GB" dirty="0" smtClean="0"/>
              <a:t>Benchmarking and disclosure</a:t>
            </a:r>
          </a:p>
          <a:p>
            <a:r>
              <a:rPr lang="en-GB" dirty="0" smtClean="0"/>
              <a:t>Low-Income Weatherization</a:t>
            </a:r>
          </a:p>
          <a:p>
            <a:r>
              <a:rPr lang="en-GB" dirty="0" smtClean="0"/>
              <a:t>State industrial assessment </a:t>
            </a:r>
            <a:r>
              <a:rPr lang="en-GB" dirty="0" err="1" smtClean="0"/>
              <a:t>centers</a:t>
            </a:r>
            <a:r>
              <a:rPr lang="en-GB" dirty="0" smtClean="0"/>
              <a:t> (IACs) as public/private partnership to advance manufacturing and provide low- to no-cost opportunity assessments and training to future generation of service providers</a:t>
            </a:r>
          </a:p>
          <a:p>
            <a:r>
              <a:rPr lang="en-GB" dirty="0" smtClean="0"/>
              <a:t>Developing market infrastructure</a:t>
            </a:r>
          </a:p>
          <a:p>
            <a:pPr lvl="1"/>
            <a:r>
              <a:rPr lang="en-GB" dirty="0" smtClean="0"/>
              <a:t>Establishing curricula at vocational schools, community colleges, universities</a:t>
            </a:r>
          </a:p>
          <a:p>
            <a:pPr lvl="1"/>
            <a:r>
              <a:rPr lang="en-GB" dirty="0" smtClean="0"/>
              <a:t>Certification programs for building operators, code officials</a:t>
            </a:r>
          </a:p>
          <a:p>
            <a:r>
              <a:rPr lang="en-GB" dirty="0" smtClean="0"/>
              <a:t>Financing Programs</a:t>
            </a:r>
          </a:p>
          <a:p>
            <a:pPr lvl="1"/>
            <a:r>
              <a:rPr lang="en-GB" dirty="0" smtClean="0"/>
              <a:t>Low-interest loans (e.g. SC Energy Office), revolving loan funds, qualified energy conservation bonds, EE mortgages, energy service companies (ESCOs) </a:t>
            </a:r>
          </a:p>
          <a:p>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pPr/>
              <a:t>18</a:t>
            </a:fld>
            <a:endParaRPr lang="en-GB" dirty="0"/>
          </a:p>
        </p:txBody>
      </p:sp>
    </p:spTree>
    <p:extLst>
      <p:ext uri="{BB962C8B-B14F-4D97-AF65-F5344CB8AC3E}">
        <p14:creationId xmlns:p14="http://schemas.microsoft.com/office/powerpoint/2010/main" val="2360906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Ratepayer-Funded Energy Efficiency Programs</a:t>
            </a:r>
            <a:endParaRPr lang="en-GB" dirty="0"/>
          </a:p>
        </p:txBody>
      </p:sp>
      <p:sp>
        <p:nvSpPr>
          <p:cNvPr id="3" name="Content Placeholder 2"/>
          <p:cNvSpPr>
            <a:spLocks noGrp="1"/>
          </p:cNvSpPr>
          <p:nvPr>
            <p:ph idx="1"/>
          </p:nvPr>
        </p:nvSpPr>
        <p:spPr>
          <a:xfrm>
            <a:off x="250824" y="990600"/>
            <a:ext cx="8740775" cy="5334000"/>
          </a:xfrm>
        </p:spPr>
        <p:txBody>
          <a:bodyPr/>
          <a:lstStyle/>
          <a:p>
            <a:r>
              <a:rPr lang="en-US" dirty="0"/>
              <a:t>Principles of Program </a:t>
            </a:r>
            <a:r>
              <a:rPr lang="en-US" dirty="0" smtClean="0"/>
              <a:t>Design</a:t>
            </a:r>
          </a:p>
          <a:p>
            <a:pPr lvl="1"/>
            <a:r>
              <a:rPr lang="en-US" dirty="0" smtClean="0"/>
              <a:t>Understanding </a:t>
            </a:r>
            <a:r>
              <a:rPr lang="en-US" dirty="0"/>
              <a:t>the </a:t>
            </a:r>
            <a:r>
              <a:rPr lang="en-US" dirty="0" smtClean="0"/>
              <a:t>Market</a:t>
            </a:r>
          </a:p>
          <a:p>
            <a:pPr lvl="1"/>
            <a:r>
              <a:rPr lang="en-US" dirty="0" smtClean="0"/>
              <a:t>Leveraging </a:t>
            </a:r>
            <a:r>
              <a:rPr lang="en-US" dirty="0"/>
              <a:t>Existing Infrastructure and </a:t>
            </a:r>
            <a:r>
              <a:rPr lang="en-US" dirty="0" smtClean="0"/>
              <a:t>Resources</a:t>
            </a:r>
          </a:p>
          <a:p>
            <a:pPr lvl="1"/>
            <a:r>
              <a:rPr lang="en-US" dirty="0" smtClean="0"/>
              <a:t>Maximizing Participation through a balanced portfolio</a:t>
            </a:r>
          </a:p>
          <a:p>
            <a:r>
              <a:rPr lang="en-GB" dirty="0" smtClean="0"/>
              <a:t>Investor owned-utilities, municipal and cooperative utilities</a:t>
            </a:r>
          </a:p>
          <a:p>
            <a:pPr lvl="1"/>
            <a:r>
              <a:rPr lang="en-GB" dirty="0" smtClean="0"/>
              <a:t>How do the roles vary?</a:t>
            </a:r>
          </a:p>
          <a:p>
            <a:pPr lvl="2"/>
            <a:r>
              <a:rPr lang="en-GB" dirty="0" err="1" smtClean="0"/>
              <a:t>Munis</a:t>
            </a:r>
            <a:r>
              <a:rPr lang="en-GB" dirty="0" smtClean="0"/>
              <a:t> and cooperatives have different regulatory oversight than IOUs, but are crucial to providing services to hard-to-reach communities (e.g. rural customers)</a:t>
            </a:r>
          </a:p>
          <a:p>
            <a:pPr lvl="1"/>
            <a:r>
              <a:rPr lang="en-GB" dirty="0" smtClean="0"/>
              <a:t>Logistical and resource concerns of cooperatives</a:t>
            </a:r>
          </a:p>
          <a:p>
            <a:r>
              <a:rPr lang="en-GB" dirty="0" smtClean="0"/>
              <a:t>Downstream versus midstream versus upstream</a:t>
            </a:r>
          </a:p>
          <a:p>
            <a:pPr lvl="1"/>
            <a:r>
              <a:rPr lang="en-GB" dirty="0" smtClean="0"/>
              <a:t>Targeting end-users versus manufacturers, distributors, contractors and retail suppliers </a:t>
            </a:r>
          </a:p>
          <a:p>
            <a:pPr lvl="1"/>
            <a:r>
              <a:rPr lang="en-GB" dirty="0" smtClean="0"/>
              <a:t>Mid and upstream programs can help shift market towards more energy efficient options by increasing supply, providing information</a:t>
            </a:r>
          </a:p>
          <a:p>
            <a:pPr lvl="1"/>
            <a:r>
              <a:rPr lang="en-GB" dirty="0"/>
              <a:t>L</a:t>
            </a:r>
            <a:r>
              <a:rPr lang="en-GB" dirty="0" smtClean="0"/>
              <a:t>ighting, consumer electronics, appliances, HVAC</a:t>
            </a:r>
          </a:p>
          <a:p>
            <a:endParaRPr lang="en-GB" dirty="0" smtClean="0"/>
          </a:p>
        </p:txBody>
      </p:sp>
      <p:sp>
        <p:nvSpPr>
          <p:cNvPr id="4" name="Slide Number Placeholder 3"/>
          <p:cNvSpPr>
            <a:spLocks noGrp="1"/>
          </p:cNvSpPr>
          <p:nvPr>
            <p:ph type="sldNum" sz="quarter" idx="12"/>
          </p:nvPr>
        </p:nvSpPr>
        <p:spPr/>
        <p:txBody>
          <a:bodyPr/>
          <a:lstStyle/>
          <a:p>
            <a:fld id="{5BA07366-CB75-4AA8-9E5B-928B849F427C}" type="slidenum">
              <a:rPr lang="en-GB" smtClean="0"/>
              <a:pPr/>
              <a:t>19</a:t>
            </a:fld>
            <a:endParaRPr lang="en-GB" dirty="0"/>
          </a:p>
        </p:txBody>
      </p:sp>
    </p:spTree>
    <p:extLst>
      <p:ext uri="{BB962C8B-B14F-4D97-AF65-F5344CB8AC3E}">
        <p14:creationId xmlns:p14="http://schemas.microsoft.com/office/powerpoint/2010/main" val="4066165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r>
              <a:rPr lang="en-GB" dirty="0" smtClean="0"/>
              <a:t>Introduction: Who is DNV GL?</a:t>
            </a:r>
          </a:p>
          <a:p>
            <a:pPr lvl="1"/>
            <a:r>
              <a:rPr lang="en-GB" dirty="0" smtClean="0"/>
              <a:t>Formerly known as KEMA Consulting</a:t>
            </a:r>
          </a:p>
          <a:p>
            <a:r>
              <a:rPr lang="en-GB" dirty="0" smtClean="0"/>
              <a:t>Energy </a:t>
            </a:r>
            <a:r>
              <a:rPr lang="en-GB" dirty="0"/>
              <a:t>Efficiency </a:t>
            </a:r>
            <a:r>
              <a:rPr lang="en-GB" dirty="0" smtClean="0"/>
              <a:t>Potential Studies</a:t>
            </a:r>
          </a:p>
          <a:p>
            <a:pPr lvl="1"/>
            <a:r>
              <a:rPr lang="en-GB" dirty="0" smtClean="0"/>
              <a:t>Goals </a:t>
            </a:r>
            <a:r>
              <a:rPr lang="en-GB" dirty="0"/>
              <a:t>of Energy Efficiency Potential </a:t>
            </a:r>
            <a:r>
              <a:rPr lang="en-GB" dirty="0" smtClean="0"/>
              <a:t>Studies</a:t>
            </a:r>
          </a:p>
          <a:p>
            <a:pPr lvl="1"/>
            <a:r>
              <a:rPr lang="en-GB" dirty="0" smtClean="0"/>
              <a:t>Model Input Data Development</a:t>
            </a:r>
          </a:p>
          <a:p>
            <a:r>
              <a:rPr lang="en-GB" dirty="0" smtClean="0"/>
              <a:t>Creating a Market for Energy Efficiency</a:t>
            </a:r>
          </a:p>
          <a:p>
            <a:pPr lvl="1"/>
            <a:r>
              <a:rPr lang="en-GB" dirty="0" smtClean="0"/>
              <a:t>Regulatory Policy</a:t>
            </a:r>
          </a:p>
          <a:p>
            <a:pPr lvl="1"/>
            <a:r>
              <a:rPr lang="en-GB" dirty="0" smtClean="0"/>
              <a:t>State and Local Government Policies and Programs</a:t>
            </a:r>
          </a:p>
          <a:p>
            <a:pPr lvl="1"/>
            <a:r>
              <a:rPr lang="en-GB" dirty="0" smtClean="0"/>
              <a:t>Ratepayer-funded Energy Efficiency Programs</a:t>
            </a:r>
          </a:p>
          <a:p>
            <a:r>
              <a:rPr lang="en-GB" dirty="0" smtClean="0"/>
              <a:t>Opportunities and Barriers</a:t>
            </a:r>
          </a:p>
          <a:p>
            <a:pPr lvl="1"/>
            <a:r>
              <a:rPr lang="en-GB" dirty="0"/>
              <a:t>Potential Barriers, Opportunities, </a:t>
            </a:r>
            <a:r>
              <a:rPr lang="en-GB" dirty="0" smtClean="0"/>
              <a:t>and </a:t>
            </a:r>
            <a:r>
              <a:rPr lang="en-GB" dirty="0"/>
              <a:t>Reliability</a:t>
            </a:r>
            <a:endParaRPr lang="en-GB" dirty="0" smtClean="0"/>
          </a:p>
          <a:p>
            <a:pPr lvl="1"/>
            <a:r>
              <a:rPr lang="en-GB" dirty="0" smtClean="0"/>
              <a:t>Experience from other states</a:t>
            </a:r>
          </a:p>
          <a:p>
            <a:r>
              <a:rPr lang="en-GB" dirty="0" smtClean="0"/>
              <a:t>Discussion</a:t>
            </a:r>
          </a:p>
        </p:txBody>
      </p:sp>
      <p:sp>
        <p:nvSpPr>
          <p:cNvPr id="4" name="Slide Number Placeholder 3"/>
          <p:cNvSpPr>
            <a:spLocks noGrp="1"/>
          </p:cNvSpPr>
          <p:nvPr>
            <p:ph type="sldNum" sz="quarter" idx="12"/>
          </p:nvPr>
        </p:nvSpPr>
        <p:spPr/>
        <p:txBody>
          <a:bodyPr/>
          <a:lstStyle/>
          <a:p>
            <a:fld id="{5BA07366-CB75-4AA8-9E5B-928B849F427C}" type="slidenum">
              <a:rPr lang="en-GB" smtClean="0"/>
              <a:pPr/>
              <a:t>2</a:t>
            </a:fld>
            <a:endParaRPr lang="en-GB" dirty="0"/>
          </a:p>
        </p:txBody>
      </p:sp>
    </p:spTree>
    <p:extLst>
      <p:ext uri="{BB962C8B-B14F-4D97-AF65-F5344CB8AC3E}">
        <p14:creationId xmlns:p14="http://schemas.microsoft.com/office/powerpoint/2010/main" val="11718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Range of Ratepayer-Funded </a:t>
            </a:r>
            <a:r>
              <a:rPr lang="en-GB" dirty="0"/>
              <a:t>Energy Efficiency Programs</a:t>
            </a:r>
          </a:p>
        </p:txBody>
      </p:sp>
      <p:sp>
        <p:nvSpPr>
          <p:cNvPr id="3" name="Content Placeholder 2"/>
          <p:cNvSpPr>
            <a:spLocks noGrp="1"/>
          </p:cNvSpPr>
          <p:nvPr>
            <p:ph idx="1"/>
          </p:nvPr>
        </p:nvSpPr>
        <p:spPr>
          <a:xfrm>
            <a:off x="250825" y="1268414"/>
            <a:ext cx="8641656" cy="4903786"/>
          </a:xfrm>
        </p:spPr>
        <p:txBody>
          <a:bodyPr/>
          <a:lstStyle/>
          <a:p>
            <a:r>
              <a:rPr lang="en-GB" dirty="0"/>
              <a:t>Residential programs:</a:t>
            </a:r>
          </a:p>
          <a:p>
            <a:pPr lvl="1"/>
            <a:r>
              <a:rPr lang="en-GB" dirty="0"/>
              <a:t>Lighting, appliances, plug loads and consumer electronics, HVAC, low-income weatherization, home retrofit, new construction, manufactured housing, multi-family housing, </a:t>
            </a:r>
            <a:r>
              <a:rPr lang="en-GB" dirty="0" err="1"/>
              <a:t>behavior</a:t>
            </a:r>
            <a:r>
              <a:rPr lang="en-GB" dirty="0"/>
              <a:t> programs</a:t>
            </a:r>
          </a:p>
          <a:p>
            <a:r>
              <a:rPr lang="en-GB" dirty="0" smtClean="0"/>
              <a:t>Commercial </a:t>
            </a:r>
            <a:r>
              <a:rPr lang="en-GB" dirty="0"/>
              <a:t>programs:</a:t>
            </a:r>
          </a:p>
          <a:p>
            <a:pPr lvl="1"/>
            <a:r>
              <a:rPr lang="en-GB" dirty="0"/>
              <a:t>Lighting, HVAC, building operations and performance, major retrofits and renovation, new construction, small business, custom</a:t>
            </a:r>
          </a:p>
          <a:p>
            <a:r>
              <a:rPr lang="en-GB" dirty="0" smtClean="0"/>
              <a:t>Industrial programs</a:t>
            </a:r>
            <a:endParaRPr lang="en-GB" dirty="0"/>
          </a:p>
          <a:p>
            <a:pPr lvl="1"/>
            <a:r>
              <a:rPr lang="en-GB" dirty="0" smtClean="0"/>
              <a:t>Custom, strategic energy management, agriculture, combined heat and power, HVAC, lighting</a:t>
            </a:r>
          </a:p>
          <a:p>
            <a:pPr lvl="1"/>
            <a:r>
              <a:rPr lang="en-GB" dirty="0" smtClean="0"/>
              <a:t>Important end-uses: HVAC, lighting, process, motors and drives, compressed air</a:t>
            </a:r>
          </a:p>
          <a:p>
            <a:r>
              <a:rPr lang="en-GB" dirty="0" smtClean="0"/>
              <a:t>A list of existing state and utility programs in South Carolina can be found at DSIRE:</a:t>
            </a:r>
          </a:p>
          <a:p>
            <a:pPr lvl="1"/>
            <a:r>
              <a:rPr lang="en-GB" dirty="0">
                <a:hlinkClick r:id="rId3"/>
              </a:rPr>
              <a:t>http://</a:t>
            </a:r>
            <a:r>
              <a:rPr lang="en-GB" dirty="0" smtClean="0">
                <a:hlinkClick r:id="rId3"/>
              </a:rPr>
              <a:t>programs.dsireusa.org/system/program?state=SC</a:t>
            </a:r>
            <a:r>
              <a:rPr lang="en-GB" dirty="0" smtClean="0"/>
              <a:t> </a:t>
            </a:r>
            <a:endParaRPr lang="en-GB" dirty="0"/>
          </a:p>
          <a:p>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pPr/>
              <a:t>20</a:t>
            </a:fld>
            <a:endParaRPr lang="en-GB" dirty="0"/>
          </a:p>
        </p:txBody>
      </p:sp>
    </p:spTree>
    <p:extLst>
      <p:ext uri="{BB962C8B-B14F-4D97-AF65-F5344CB8AC3E}">
        <p14:creationId xmlns:p14="http://schemas.microsoft.com/office/powerpoint/2010/main" val="1130958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Opportunities and Barriers</a:t>
            </a:r>
            <a:r>
              <a:rPr lang="en-GB" sz="2000" b="0" dirty="0" smtClean="0"/>
              <a:t/>
            </a:r>
            <a:br>
              <a:rPr lang="en-GB" sz="2000" b="0" dirty="0" smtClean="0"/>
            </a:br>
            <a:r>
              <a:rPr lang="en-GB" sz="2000" b="0" dirty="0" smtClean="0"/>
              <a:t>	</a:t>
            </a:r>
            <a:endParaRPr lang="en-GB" sz="2000" b="0" dirty="0"/>
          </a:p>
        </p:txBody>
      </p:sp>
      <p:sp>
        <p:nvSpPr>
          <p:cNvPr id="4" name="Slide Number Placeholder 3"/>
          <p:cNvSpPr>
            <a:spLocks noGrp="1"/>
          </p:cNvSpPr>
          <p:nvPr>
            <p:ph type="sldNum" sz="quarter" idx="12"/>
          </p:nvPr>
        </p:nvSpPr>
        <p:spPr/>
        <p:txBody>
          <a:bodyPr/>
          <a:lstStyle/>
          <a:p>
            <a:fld id="{5BA07366-CB75-4AA8-9E5B-928B849F427C}" type="slidenum">
              <a:rPr lang="en-GB" smtClean="0"/>
              <a:pPr/>
              <a:t>21</a:t>
            </a:fld>
            <a:endParaRPr lang="en-GB" dirty="0"/>
          </a:p>
        </p:txBody>
      </p:sp>
    </p:spTree>
    <p:extLst>
      <p:ext uri="{BB962C8B-B14F-4D97-AF65-F5344CB8AC3E}">
        <p14:creationId xmlns:p14="http://schemas.microsoft.com/office/powerpoint/2010/main" val="1626321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Potential Barriers, Opportunities, and Reliability</a:t>
            </a:r>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pPr/>
              <a:t>22</a:t>
            </a:fld>
            <a:endParaRPr lang="en-GB" dirty="0"/>
          </a:p>
        </p:txBody>
      </p:sp>
      <p:sp>
        <p:nvSpPr>
          <p:cNvPr id="3" name="Content Placeholder 2"/>
          <p:cNvSpPr>
            <a:spLocks noGrp="1"/>
          </p:cNvSpPr>
          <p:nvPr>
            <p:ph idx="1"/>
          </p:nvPr>
        </p:nvSpPr>
        <p:spPr>
          <a:xfrm>
            <a:off x="250823" y="1066800"/>
            <a:ext cx="8641656" cy="4979986"/>
          </a:xfrm>
        </p:spPr>
        <p:txBody>
          <a:bodyPr/>
          <a:lstStyle/>
          <a:p>
            <a:r>
              <a:rPr lang="en-GB" dirty="0" smtClean="0"/>
              <a:t>Participation</a:t>
            </a:r>
          </a:p>
          <a:p>
            <a:pPr lvl="1"/>
            <a:r>
              <a:rPr lang="en-GB" dirty="0" smtClean="0"/>
              <a:t>Incremental cost a primary barrier</a:t>
            </a:r>
          </a:p>
          <a:p>
            <a:pPr lvl="1"/>
            <a:r>
              <a:rPr lang="en-GB" dirty="0"/>
              <a:t>S</a:t>
            </a:r>
            <a:r>
              <a:rPr lang="en-GB" dirty="0" smtClean="0"/>
              <a:t>hould be simple and timely</a:t>
            </a:r>
          </a:p>
          <a:p>
            <a:pPr lvl="1"/>
            <a:r>
              <a:rPr lang="en-GB" dirty="0" smtClean="0"/>
              <a:t>Marketing and education</a:t>
            </a:r>
          </a:p>
          <a:p>
            <a:pPr lvl="2"/>
            <a:r>
              <a:rPr lang="en-GB" dirty="0" smtClean="0"/>
              <a:t>Key barriers are often informational</a:t>
            </a:r>
          </a:p>
          <a:p>
            <a:pPr lvl="1"/>
            <a:r>
              <a:rPr lang="en-GB" dirty="0" smtClean="0"/>
              <a:t>Service providers (e.g. contractors) as ambassadors for energy efficiency</a:t>
            </a:r>
          </a:p>
          <a:p>
            <a:pPr lvl="1"/>
            <a:r>
              <a:rPr lang="en-GB" dirty="0" smtClean="0"/>
              <a:t>Effective marketing</a:t>
            </a:r>
          </a:p>
          <a:p>
            <a:pPr lvl="2"/>
            <a:r>
              <a:rPr lang="en-GB" dirty="0" smtClean="0"/>
              <a:t>Who/where/how are customers receiving information?</a:t>
            </a:r>
          </a:p>
          <a:p>
            <a:pPr lvl="2"/>
            <a:r>
              <a:rPr lang="en-GB" dirty="0" smtClean="0"/>
              <a:t>Community-based marketing</a:t>
            </a:r>
          </a:p>
          <a:p>
            <a:pPr lvl="3"/>
            <a:r>
              <a:rPr lang="en-GB" dirty="0" smtClean="0"/>
              <a:t>Minnesota </a:t>
            </a:r>
            <a:r>
              <a:rPr lang="en-GB" dirty="0" err="1" smtClean="0"/>
              <a:t>Center</a:t>
            </a:r>
            <a:r>
              <a:rPr lang="en-GB" dirty="0" smtClean="0"/>
              <a:t> for Energy and Environment (</a:t>
            </a:r>
            <a:r>
              <a:rPr lang="en-GB" dirty="0" smtClean="0">
                <a:hlinkClick r:id="rId3"/>
              </a:rPr>
              <a:t>www.mncee.org</a:t>
            </a:r>
            <a:r>
              <a:rPr lang="en-GB" dirty="0" smtClean="0"/>
              <a:t>)</a:t>
            </a:r>
          </a:p>
          <a:p>
            <a:pPr lvl="3"/>
            <a:r>
              <a:rPr lang="en-GB" dirty="0" smtClean="0"/>
              <a:t>Local events to help raise awareness, bolster participation</a:t>
            </a:r>
          </a:p>
          <a:p>
            <a:r>
              <a:rPr lang="en-GB" dirty="0" smtClean="0"/>
              <a:t>Financing</a:t>
            </a:r>
          </a:p>
          <a:p>
            <a:pPr lvl="1"/>
            <a:r>
              <a:rPr lang="en-GB" dirty="0" smtClean="0"/>
              <a:t>Opportunities beyond program incentives</a:t>
            </a:r>
          </a:p>
          <a:p>
            <a:pPr lvl="1"/>
            <a:r>
              <a:rPr lang="en-GB" dirty="0" smtClean="0"/>
              <a:t>Identifying lenders</a:t>
            </a:r>
          </a:p>
          <a:p>
            <a:pPr lvl="2"/>
            <a:r>
              <a:rPr lang="en-GB" dirty="0" smtClean="0"/>
              <a:t>Local credit unions, community development banks</a:t>
            </a:r>
          </a:p>
          <a:p>
            <a:pPr lvl="1"/>
            <a:endParaRPr lang="en-GB" dirty="0" smtClean="0"/>
          </a:p>
          <a:p>
            <a:endParaRPr lang="en-GB" dirty="0"/>
          </a:p>
        </p:txBody>
      </p:sp>
    </p:spTree>
    <p:extLst>
      <p:ext uri="{BB962C8B-B14F-4D97-AF65-F5344CB8AC3E}">
        <p14:creationId xmlns:p14="http://schemas.microsoft.com/office/powerpoint/2010/main" val="432129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Potential Barriers, Opportunities, </a:t>
            </a:r>
            <a:r>
              <a:rPr lang="en-GB" dirty="0" smtClean="0"/>
              <a:t>and </a:t>
            </a:r>
            <a:r>
              <a:rPr lang="en-GB" dirty="0"/>
              <a:t>Reliability</a:t>
            </a:r>
          </a:p>
        </p:txBody>
      </p:sp>
      <p:sp>
        <p:nvSpPr>
          <p:cNvPr id="5" name="Content Placeholder 4"/>
          <p:cNvSpPr>
            <a:spLocks noGrp="1"/>
          </p:cNvSpPr>
          <p:nvPr>
            <p:ph idx="1"/>
          </p:nvPr>
        </p:nvSpPr>
        <p:spPr/>
        <p:txBody>
          <a:bodyPr/>
          <a:lstStyle/>
          <a:p>
            <a:r>
              <a:rPr lang="en-US" dirty="0" smtClean="0"/>
              <a:t>When will the low-hanging fruit dry up?</a:t>
            </a:r>
          </a:p>
          <a:p>
            <a:pPr lvl="1"/>
            <a:r>
              <a:rPr lang="en-US" dirty="0" smtClean="0"/>
              <a:t>Lighting opportunities, particularly in the commercial and industrial sectors, are pervasive</a:t>
            </a:r>
          </a:p>
          <a:p>
            <a:pPr lvl="1"/>
            <a:r>
              <a:rPr lang="en-US" dirty="0" smtClean="0"/>
              <a:t>Opportunities in LEDs, lighting systems and controls, occupancy sensors, traffic/street lighting</a:t>
            </a:r>
          </a:p>
          <a:p>
            <a:r>
              <a:rPr lang="en-US" dirty="0" smtClean="0"/>
              <a:t>Market transformation</a:t>
            </a:r>
          </a:p>
          <a:p>
            <a:pPr lvl="1"/>
            <a:r>
              <a:rPr lang="en-US" dirty="0" smtClean="0"/>
              <a:t>Northwest Energy Efficiency Alliance approaches MT through a variety of technology- and program-focused initiatives</a:t>
            </a:r>
          </a:p>
          <a:p>
            <a:pPr lvl="1"/>
            <a:r>
              <a:rPr lang="en-US" dirty="0" smtClean="0"/>
              <a:t>Goal of zero-net energy buildings</a:t>
            </a:r>
          </a:p>
          <a:p>
            <a:pPr lvl="2"/>
            <a:r>
              <a:rPr lang="en-US" dirty="0" smtClean="0"/>
              <a:t>Continuous improvements through building energy codes</a:t>
            </a:r>
          </a:p>
          <a:p>
            <a:pPr lvl="2"/>
            <a:r>
              <a:rPr lang="en-US" dirty="0" smtClean="0"/>
              <a:t>Promoting technologies that operate effectively in northwest climate</a:t>
            </a:r>
          </a:p>
          <a:p>
            <a:pPr lvl="2"/>
            <a:r>
              <a:rPr lang="en-US" dirty="0" smtClean="0"/>
              <a:t>Building operator certification</a:t>
            </a:r>
          </a:p>
          <a:p>
            <a:r>
              <a:rPr lang="en-US" dirty="0" smtClean="0"/>
              <a:t>Emerging technologies</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5BA07366-CB75-4AA8-9E5B-928B849F427C}" type="slidenum">
              <a:rPr lang="en-GB" smtClean="0"/>
              <a:pPr/>
              <a:t>23</a:t>
            </a:fld>
            <a:endParaRPr lang="en-GB" dirty="0"/>
          </a:p>
        </p:txBody>
      </p:sp>
    </p:spTree>
    <p:extLst>
      <p:ext uri="{BB962C8B-B14F-4D97-AF65-F5344CB8AC3E}">
        <p14:creationId xmlns:p14="http://schemas.microsoft.com/office/powerpoint/2010/main" val="3695558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Experience from Massachusetts</a:t>
            </a:r>
            <a:endParaRPr lang="en-GB" dirty="0"/>
          </a:p>
        </p:txBody>
      </p:sp>
      <p:sp>
        <p:nvSpPr>
          <p:cNvPr id="5" name="Slide Number Placeholder 4"/>
          <p:cNvSpPr>
            <a:spLocks noGrp="1"/>
          </p:cNvSpPr>
          <p:nvPr>
            <p:ph type="sldNum" sz="quarter" idx="12"/>
          </p:nvPr>
        </p:nvSpPr>
        <p:spPr/>
        <p:txBody>
          <a:bodyPr/>
          <a:lstStyle/>
          <a:p>
            <a:fld id="{5BA07366-CB75-4AA8-9E5B-928B849F427C}" type="slidenum">
              <a:rPr lang="en-GB" smtClean="0"/>
              <a:pPr/>
              <a:t>24</a:t>
            </a:fld>
            <a:endParaRPr lang="en-GB" dirty="0"/>
          </a:p>
        </p:txBody>
      </p:sp>
      <p:sp>
        <p:nvSpPr>
          <p:cNvPr id="3" name="Content Placeholder 2"/>
          <p:cNvSpPr>
            <a:spLocks noGrp="1"/>
          </p:cNvSpPr>
          <p:nvPr>
            <p:ph sz="half" idx="1"/>
          </p:nvPr>
        </p:nvSpPr>
        <p:spPr>
          <a:xfrm>
            <a:off x="250824" y="1066800"/>
            <a:ext cx="8512176" cy="5105400"/>
          </a:xfrm>
        </p:spPr>
        <p:txBody>
          <a:bodyPr/>
          <a:lstStyle/>
          <a:p>
            <a:r>
              <a:rPr lang="en-GB" dirty="0" smtClean="0"/>
              <a:t>On the 2014 ACEEE </a:t>
            </a:r>
            <a:r>
              <a:rPr lang="en-GB" i="1" dirty="0"/>
              <a:t>S</a:t>
            </a:r>
            <a:r>
              <a:rPr lang="en-GB" i="1" dirty="0" smtClean="0"/>
              <a:t>corecard</a:t>
            </a:r>
            <a:r>
              <a:rPr lang="en-GB" dirty="0" smtClean="0"/>
              <a:t>, Massachusetts ranked 1</a:t>
            </a:r>
            <a:r>
              <a:rPr lang="en-GB" baseline="30000" dirty="0" smtClean="0"/>
              <a:t>st</a:t>
            </a:r>
            <a:r>
              <a:rPr lang="en-GB" dirty="0" smtClean="0"/>
              <a:t> for the implementing the following policies and programs:</a:t>
            </a:r>
          </a:p>
          <a:p>
            <a:pPr lvl="1"/>
            <a:r>
              <a:rPr lang="en-GB" dirty="0" smtClean="0"/>
              <a:t>Utility and Public Benefits Programs and Policies (1</a:t>
            </a:r>
            <a:r>
              <a:rPr lang="en-GB" baseline="30000" dirty="0" smtClean="0"/>
              <a:t>st</a:t>
            </a:r>
            <a:r>
              <a:rPr lang="en-GB" dirty="0" smtClean="0"/>
              <a:t>)</a:t>
            </a:r>
          </a:p>
          <a:p>
            <a:pPr lvl="2"/>
            <a:r>
              <a:rPr lang="en-GB" dirty="0" smtClean="0"/>
              <a:t>Program budgets and savings</a:t>
            </a:r>
          </a:p>
          <a:p>
            <a:pPr lvl="2"/>
            <a:r>
              <a:rPr lang="en-GB" dirty="0" smtClean="0"/>
              <a:t>Cost recovery</a:t>
            </a:r>
          </a:p>
          <a:p>
            <a:pPr lvl="1"/>
            <a:r>
              <a:rPr lang="en-GB" dirty="0" smtClean="0"/>
              <a:t>Transportation (tied-3</a:t>
            </a:r>
            <a:r>
              <a:rPr lang="en-GB" baseline="30000" dirty="0" smtClean="0"/>
              <a:t>rd</a:t>
            </a:r>
            <a:r>
              <a:rPr lang="en-GB" dirty="0" smtClean="0"/>
              <a:t>)</a:t>
            </a:r>
          </a:p>
          <a:p>
            <a:pPr lvl="2"/>
            <a:r>
              <a:rPr lang="en-GB" dirty="0" smtClean="0"/>
              <a:t>Emissions standards; EV registrations; vehicle miles travelled targets; transit funding</a:t>
            </a:r>
          </a:p>
          <a:p>
            <a:pPr lvl="1"/>
            <a:r>
              <a:rPr lang="en-GB" dirty="0" smtClean="0"/>
              <a:t>Building Codes (tied-3</a:t>
            </a:r>
            <a:r>
              <a:rPr lang="en-GB" baseline="30000" dirty="0" smtClean="0"/>
              <a:t>rd</a:t>
            </a:r>
            <a:r>
              <a:rPr lang="en-GB" dirty="0" smtClean="0"/>
              <a:t>)</a:t>
            </a:r>
          </a:p>
          <a:p>
            <a:pPr lvl="2"/>
            <a:r>
              <a:rPr lang="en-GB" dirty="0" smtClean="0"/>
              <a:t>Stringency and compliance</a:t>
            </a:r>
          </a:p>
          <a:p>
            <a:pPr lvl="1"/>
            <a:r>
              <a:rPr lang="en-GB" dirty="0" smtClean="0"/>
              <a:t>Combined Heat and Power (tied-1</a:t>
            </a:r>
            <a:r>
              <a:rPr lang="en-GB" baseline="30000" dirty="0" smtClean="0"/>
              <a:t>st</a:t>
            </a:r>
            <a:r>
              <a:rPr lang="en-GB" dirty="0" smtClean="0"/>
              <a:t>)</a:t>
            </a:r>
          </a:p>
          <a:p>
            <a:pPr lvl="2"/>
            <a:r>
              <a:rPr lang="en-GB" dirty="0" smtClean="0"/>
              <a:t>Interconnection standards; financing</a:t>
            </a:r>
          </a:p>
          <a:p>
            <a:pPr lvl="1"/>
            <a:r>
              <a:rPr lang="en-GB" dirty="0" smtClean="0"/>
              <a:t>State Government-Led Initiatives (tied-4</a:t>
            </a:r>
            <a:r>
              <a:rPr lang="en-GB" baseline="30000" dirty="0" smtClean="0"/>
              <a:t>th</a:t>
            </a:r>
            <a:r>
              <a:rPr lang="en-GB" dirty="0" smtClean="0"/>
              <a:t>)</a:t>
            </a:r>
          </a:p>
          <a:p>
            <a:pPr lvl="2"/>
            <a:r>
              <a:rPr lang="en-GB" dirty="0" smtClean="0"/>
              <a:t>Financial incentives; building energy use disclosure; lead by example</a:t>
            </a:r>
          </a:p>
          <a:p>
            <a:pPr marL="0" indent="0">
              <a:buNone/>
            </a:pPr>
            <a:endParaRPr lang="en-GB" dirty="0" smtClean="0"/>
          </a:p>
          <a:p>
            <a:pPr lvl="1"/>
            <a:endParaRPr lang="en-GB" dirty="0"/>
          </a:p>
        </p:txBody>
      </p:sp>
    </p:spTree>
    <p:extLst>
      <p:ext uri="{BB962C8B-B14F-4D97-AF65-F5344CB8AC3E}">
        <p14:creationId xmlns:p14="http://schemas.microsoft.com/office/powerpoint/2010/main" val="2566780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Experience from </a:t>
            </a:r>
            <a:r>
              <a:rPr lang="en-GB" dirty="0" smtClean="0"/>
              <a:t>Massachusetts – DNV GL Evaluation</a:t>
            </a:r>
            <a:endParaRPr lang="en-GB" dirty="0"/>
          </a:p>
        </p:txBody>
      </p:sp>
      <p:sp>
        <p:nvSpPr>
          <p:cNvPr id="3" name="Content Placeholder 2"/>
          <p:cNvSpPr>
            <a:spLocks noGrp="1"/>
          </p:cNvSpPr>
          <p:nvPr>
            <p:ph sz="half" idx="1"/>
          </p:nvPr>
        </p:nvSpPr>
        <p:spPr>
          <a:xfrm>
            <a:off x="250824" y="1066800"/>
            <a:ext cx="8641657" cy="4724400"/>
          </a:xfrm>
        </p:spPr>
        <p:txBody>
          <a:bodyPr/>
          <a:lstStyle/>
          <a:p>
            <a:r>
              <a:rPr lang="en-GB" dirty="0"/>
              <a:t>DNV GL recently completed an in-depth evaluation of Massachusetts commercial and industrial programs</a:t>
            </a:r>
          </a:p>
          <a:p>
            <a:pPr lvl="1"/>
            <a:r>
              <a:rPr lang="en-GB" dirty="0"/>
              <a:t>Majority of savings still coming from HVAC and lighting, across all building types of all sizes</a:t>
            </a:r>
          </a:p>
          <a:p>
            <a:pPr lvl="1"/>
            <a:r>
              <a:rPr lang="en-GB" dirty="0"/>
              <a:t>Large commercial and industrial customers are important to driving savings</a:t>
            </a:r>
          </a:p>
          <a:p>
            <a:pPr lvl="2"/>
            <a:r>
              <a:rPr lang="en-GB" dirty="0"/>
              <a:t>Combined heat and power, process, and motors and drives are big sources of savings </a:t>
            </a:r>
          </a:p>
          <a:p>
            <a:pPr lvl="1"/>
            <a:r>
              <a:rPr lang="en-GB" dirty="0"/>
              <a:t>Small and medium customers are a relatively untapped resource</a:t>
            </a:r>
          </a:p>
          <a:p>
            <a:pPr lvl="2"/>
            <a:r>
              <a:rPr lang="en-GB" dirty="0"/>
              <a:t>Identify barriers to their participation and tailor programs/services to meet their needs</a:t>
            </a:r>
          </a:p>
          <a:p>
            <a:endParaRPr lang="en-GB" dirty="0"/>
          </a:p>
        </p:txBody>
      </p:sp>
      <p:sp>
        <p:nvSpPr>
          <p:cNvPr id="5" name="Slide Number Placeholder 4"/>
          <p:cNvSpPr>
            <a:spLocks noGrp="1"/>
          </p:cNvSpPr>
          <p:nvPr>
            <p:ph type="sldNum" sz="quarter" idx="12"/>
          </p:nvPr>
        </p:nvSpPr>
        <p:spPr/>
        <p:txBody>
          <a:bodyPr/>
          <a:lstStyle/>
          <a:p>
            <a:fld id="{5BA07366-CB75-4AA8-9E5B-928B849F427C}" type="slidenum">
              <a:rPr lang="en-GB" smtClean="0"/>
              <a:pPr/>
              <a:t>25</a:t>
            </a:fld>
            <a:endParaRPr lang="en-GB" dirty="0"/>
          </a:p>
        </p:txBody>
      </p:sp>
    </p:spTree>
    <p:extLst>
      <p:ext uri="{BB962C8B-B14F-4D97-AF65-F5344CB8AC3E}">
        <p14:creationId xmlns:p14="http://schemas.microsoft.com/office/powerpoint/2010/main" val="798055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Experience from </a:t>
            </a:r>
            <a:r>
              <a:rPr lang="en-GB" dirty="0" smtClean="0"/>
              <a:t>elsewhere in the Southeast</a:t>
            </a:r>
            <a:endParaRPr lang="en-GB" dirty="0"/>
          </a:p>
        </p:txBody>
      </p:sp>
      <p:sp>
        <p:nvSpPr>
          <p:cNvPr id="3" name="Content Placeholder 2"/>
          <p:cNvSpPr>
            <a:spLocks noGrp="1"/>
          </p:cNvSpPr>
          <p:nvPr>
            <p:ph sz="half" idx="1"/>
          </p:nvPr>
        </p:nvSpPr>
        <p:spPr>
          <a:xfrm>
            <a:off x="250823" y="1066800"/>
            <a:ext cx="8641657" cy="5181600"/>
          </a:xfrm>
        </p:spPr>
        <p:txBody>
          <a:bodyPr/>
          <a:lstStyle/>
          <a:p>
            <a:r>
              <a:rPr lang="en-GB" b="1" dirty="0" smtClean="0"/>
              <a:t>TVA</a:t>
            </a:r>
            <a:r>
              <a:rPr lang="en-GB" dirty="0" smtClean="0"/>
              <a:t> is proposing to expand energy efficiency in its 2015 draft IRP:</a:t>
            </a:r>
          </a:p>
          <a:p>
            <a:pPr lvl="1"/>
            <a:r>
              <a:rPr lang="en-GB" dirty="0" smtClean="0"/>
              <a:t>TVA has saved 451 MW and 1,843 </a:t>
            </a:r>
            <a:r>
              <a:rPr lang="en-GB" dirty="0" err="1" smtClean="0"/>
              <a:t>GWh</a:t>
            </a:r>
            <a:r>
              <a:rPr lang="en-GB" dirty="0" smtClean="0"/>
              <a:t> across FY2012-FY2014</a:t>
            </a:r>
          </a:p>
          <a:p>
            <a:pPr lvl="1"/>
            <a:r>
              <a:rPr lang="en-GB" dirty="0" smtClean="0"/>
              <a:t>Savings goal of 4,600 MW by 2033</a:t>
            </a:r>
          </a:p>
          <a:p>
            <a:pPr lvl="1"/>
            <a:r>
              <a:rPr lang="en-GB" dirty="0" smtClean="0">
                <a:hlinkClick r:id="rId3"/>
              </a:rPr>
              <a:t>http://www.tva.com/environment/reports/irp/pdf/TVA-Draft-Integrated-Resource-Plan.pdf</a:t>
            </a:r>
            <a:endParaRPr lang="en-GB" dirty="0" smtClean="0"/>
          </a:p>
          <a:p>
            <a:r>
              <a:rPr lang="en-GB" b="1" dirty="0" smtClean="0"/>
              <a:t>North </a:t>
            </a:r>
            <a:r>
              <a:rPr lang="en-GB" b="1" dirty="0"/>
              <a:t>Carolina </a:t>
            </a:r>
            <a:endParaRPr lang="en-GB" b="1" dirty="0" smtClean="0"/>
          </a:p>
          <a:p>
            <a:pPr lvl="1"/>
            <a:r>
              <a:rPr lang="en-GB" dirty="0" smtClean="0"/>
              <a:t>2013 electric program budget of $74.9 million; $2.1 million for natural gas</a:t>
            </a:r>
          </a:p>
          <a:p>
            <a:pPr lvl="1"/>
            <a:r>
              <a:rPr lang="en-GB" dirty="0" smtClean="0"/>
              <a:t>2013 net incremental electric savings of 0.55%, ~ 719 </a:t>
            </a:r>
            <a:r>
              <a:rPr lang="en-GB" dirty="0" err="1" smtClean="0"/>
              <a:t>GWh</a:t>
            </a:r>
            <a:endParaRPr lang="en-GB" dirty="0" smtClean="0"/>
          </a:p>
          <a:p>
            <a:pPr lvl="1"/>
            <a:r>
              <a:rPr lang="en-GB" dirty="0" smtClean="0"/>
              <a:t>NC utility and state rebate/financing programs: </a:t>
            </a:r>
            <a:r>
              <a:rPr lang="en-GB" dirty="0" smtClean="0">
                <a:hlinkClick r:id="rId4"/>
              </a:rPr>
              <a:t>http://programs.dsireusa.org/system/program?state=NC</a:t>
            </a:r>
            <a:endParaRPr lang="en-GB" dirty="0" smtClean="0"/>
          </a:p>
          <a:p>
            <a:r>
              <a:rPr lang="en-GB" b="1" dirty="0"/>
              <a:t>Georgia</a:t>
            </a:r>
            <a:r>
              <a:rPr lang="en-GB" dirty="0"/>
              <a:t> </a:t>
            </a:r>
            <a:endParaRPr lang="en-GB" dirty="0" smtClean="0"/>
          </a:p>
          <a:p>
            <a:pPr lvl="1"/>
            <a:r>
              <a:rPr lang="en-GB" dirty="0" smtClean="0"/>
              <a:t>2013 </a:t>
            </a:r>
            <a:r>
              <a:rPr lang="en-GB" dirty="0"/>
              <a:t>electric budget of $40.1 million; no natural gas program budget</a:t>
            </a:r>
          </a:p>
          <a:p>
            <a:pPr lvl="1"/>
            <a:r>
              <a:rPr lang="en-GB" dirty="0"/>
              <a:t>2013 net incremental savings of 0.22%, ~ 288 </a:t>
            </a:r>
            <a:r>
              <a:rPr lang="en-GB" dirty="0" err="1"/>
              <a:t>GWh</a:t>
            </a:r>
            <a:endParaRPr lang="en-GB" dirty="0"/>
          </a:p>
          <a:p>
            <a:pPr lvl="1"/>
            <a:r>
              <a:rPr lang="en-GB" dirty="0" smtClean="0"/>
              <a:t>GA utility and state </a:t>
            </a:r>
            <a:r>
              <a:rPr lang="en-GB" dirty="0"/>
              <a:t>rebate/financing programs: </a:t>
            </a:r>
            <a:r>
              <a:rPr lang="en-GB" dirty="0">
                <a:hlinkClick r:id="rId5"/>
              </a:rPr>
              <a:t>http://</a:t>
            </a:r>
            <a:r>
              <a:rPr lang="en-GB" dirty="0" smtClean="0">
                <a:hlinkClick r:id="rId5"/>
              </a:rPr>
              <a:t>programs.dsireusa.org/system/program?state=GA</a:t>
            </a:r>
            <a:endParaRPr lang="en-GB" dirty="0" smtClean="0"/>
          </a:p>
          <a:p>
            <a:pPr lvl="1"/>
            <a:endParaRPr lang="en-GB" dirty="0"/>
          </a:p>
        </p:txBody>
      </p:sp>
      <p:sp>
        <p:nvSpPr>
          <p:cNvPr id="5" name="Slide Number Placeholder 4"/>
          <p:cNvSpPr>
            <a:spLocks noGrp="1"/>
          </p:cNvSpPr>
          <p:nvPr>
            <p:ph type="sldNum" sz="quarter" idx="12"/>
          </p:nvPr>
        </p:nvSpPr>
        <p:spPr/>
        <p:txBody>
          <a:bodyPr/>
          <a:lstStyle/>
          <a:p>
            <a:fld id="{5BA07366-CB75-4AA8-9E5B-928B849F427C}" type="slidenum">
              <a:rPr lang="en-GB" smtClean="0"/>
              <a:pPr/>
              <a:t>26</a:t>
            </a:fld>
            <a:endParaRPr lang="en-GB" dirty="0"/>
          </a:p>
        </p:txBody>
      </p:sp>
    </p:spTree>
    <p:extLst>
      <p:ext uri="{BB962C8B-B14F-4D97-AF65-F5344CB8AC3E}">
        <p14:creationId xmlns:p14="http://schemas.microsoft.com/office/powerpoint/2010/main" val="3738868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Experience from elsewhere in the Southeast</a:t>
            </a:r>
          </a:p>
        </p:txBody>
      </p:sp>
      <p:sp>
        <p:nvSpPr>
          <p:cNvPr id="3" name="Content Placeholder 2"/>
          <p:cNvSpPr>
            <a:spLocks noGrp="1"/>
          </p:cNvSpPr>
          <p:nvPr>
            <p:ph sz="half" idx="1"/>
          </p:nvPr>
        </p:nvSpPr>
        <p:spPr>
          <a:xfrm>
            <a:off x="250824" y="1066800"/>
            <a:ext cx="8641657" cy="5181600"/>
          </a:xfrm>
        </p:spPr>
        <p:txBody>
          <a:bodyPr/>
          <a:lstStyle/>
          <a:p>
            <a:r>
              <a:rPr lang="en-GB" b="1" dirty="0" smtClean="0"/>
              <a:t>Arkansas</a:t>
            </a:r>
            <a:r>
              <a:rPr lang="en-GB" b="1" dirty="0"/>
              <a:t>, Mississippi</a:t>
            </a:r>
          </a:p>
          <a:p>
            <a:pPr lvl="1"/>
            <a:r>
              <a:rPr lang="en-GB" dirty="0"/>
              <a:t>Slowly ramping up investments</a:t>
            </a:r>
          </a:p>
          <a:p>
            <a:pPr lvl="2"/>
            <a:r>
              <a:rPr lang="en-GB" dirty="0"/>
              <a:t>Both began with Quick Start program phases that lasted about 3 years</a:t>
            </a:r>
          </a:p>
          <a:p>
            <a:pPr lvl="3"/>
            <a:r>
              <a:rPr lang="en-GB" dirty="0"/>
              <a:t>Core programs such as low-income weatherization, direct install, lighting, HVAC</a:t>
            </a:r>
          </a:p>
          <a:p>
            <a:pPr lvl="3"/>
            <a:r>
              <a:rPr lang="en-GB" dirty="0"/>
              <a:t>Exempt from cost-effectiveness requirements</a:t>
            </a:r>
          </a:p>
          <a:p>
            <a:pPr lvl="3"/>
            <a:r>
              <a:rPr lang="en-GB" dirty="0"/>
              <a:t>Allows time to build infrastructure, address barriers (informational, financial)</a:t>
            </a:r>
          </a:p>
          <a:p>
            <a:pPr lvl="2"/>
            <a:r>
              <a:rPr lang="en-GB" dirty="0"/>
              <a:t>Moved to Comprehensive program phase following completion of Quick Start</a:t>
            </a:r>
          </a:p>
          <a:p>
            <a:pPr lvl="1"/>
            <a:r>
              <a:rPr lang="en-GB" dirty="0"/>
              <a:t>Have established solid building energy code policies</a:t>
            </a:r>
          </a:p>
          <a:p>
            <a:pPr lvl="2"/>
            <a:r>
              <a:rPr lang="en-GB" dirty="0"/>
              <a:t>MS adopted ASHRAE </a:t>
            </a:r>
            <a:r>
              <a:rPr lang="en-GB" dirty="0" smtClean="0"/>
              <a:t>90.1-2013</a:t>
            </a:r>
          </a:p>
          <a:p>
            <a:r>
              <a:rPr lang="en-GB" dirty="0" smtClean="0"/>
              <a:t>2013 net electric incremental savings, budgets</a:t>
            </a:r>
          </a:p>
          <a:p>
            <a:pPr lvl="1"/>
            <a:r>
              <a:rPr lang="en-GB" b="1" dirty="0" smtClean="0"/>
              <a:t>Arkansas:</a:t>
            </a:r>
            <a:r>
              <a:rPr lang="en-GB" dirty="0" smtClean="0"/>
              <a:t> 0.48%, $66 million</a:t>
            </a:r>
          </a:p>
          <a:p>
            <a:pPr lvl="1"/>
            <a:r>
              <a:rPr lang="en-GB" b="1" dirty="0" smtClean="0"/>
              <a:t>Mississippi:</a:t>
            </a:r>
            <a:r>
              <a:rPr lang="en-GB" dirty="0" smtClean="0"/>
              <a:t> (not reported for 2013), $7.5 million</a:t>
            </a:r>
          </a:p>
        </p:txBody>
      </p:sp>
      <p:sp>
        <p:nvSpPr>
          <p:cNvPr id="5" name="Slide Number Placeholder 4"/>
          <p:cNvSpPr>
            <a:spLocks noGrp="1"/>
          </p:cNvSpPr>
          <p:nvPr>
            <p:ph type="sldNum" sz="quarter" idx="12"/>
          </p:nvPr>
        </p:nvSpPr>
        <p:spPr/>
        <p:txBody>
          <a:bodyPr/>
          <a:lstStyle/>
          <a:p>
            <a:fld id="{5BA07366-CB75-4AA8-9E5B-928B849F427C}" type="slidenum">
              <a:rPr lang="en-GB" smtClean="0"/>
              <a:pPr/>
              <a:t>27</a:t>
            </a:fld>
            <a:endParaRPr lang="en-GB" dirty="0"/>
          </a:p>
        </p:txBody>
      </p:sp>
    </p:spTree>
    <p:extLst>
      <p:ext uri="{BB962C8B-B14F-4D97-AF65-F5344CB8AC3E}">
        <p14:creationId xmlns:p14="http://schemas.microsoft.com/office/powerpoint/2010/main" val="734688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&amp; QUESTIONS</a:t>
            </a:r>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pPr/>
              <a:t>28</a:t>
            </a:fld>
            <a:endParaRPr lang="en-GB" dirty="0"/>
          </a:p>
        </p:txBody>
      </p:sp>
      <p:sp>
        <p:nvSpPr>
          <p:cNvPr id="3" name="Text Placeholder 2"/>
          <p:cNvSpPr>
            <a:spLocks noGrp="1"/>
          </p:cNvSpPr>
          <p:nvPr>
            <p:ph type="body" sz="quarter" idx="13"/>
          </p:nvPr>
        </p:nvSpPr>
        <p:spPr>
          <a:xfrm>
            <a:off x="250823" y="3657600"/>
            <a:ext cx="4246563" cy="990600"/>
          </a:xfrm>
        </p:spPr>
        <p:txBody>
          <a:bodyPr/>
          <a:lstStyle/>
          <a:p>
            <a:r>
              <a:rPr lang="en-GB" dirty="0" smtClean="0"/>
              <a:t>Tim Pettit (</a:t>
            </a:r>
            <a:r>
              <a:rPr lang="en-GB" dirty="0" smtClean="0">
                <a:hlinkClick r:id="rId3"/>
              </a:rPr>
              <a:t>tim.pettit@dnvgl.com</a:t>
            </a:r>
            <a:r>
              <a:rPr lang="en-GB" dirty="0" smtClean="0"/>
              <a:t>)</a:t>
            </a:r>
          </a:p>
          <a:p>
            <a:endParaRPr lang="en-GB" dirty="0" smtClean="0"/>
          </a:p>
          <a:p>
            <a:r>
              <a:rPr lang="en-GB" dirty="0" smtClean="0"/>
              <a:t>Max Neubauer (</a:t>
            </a:r>
            <a:r>
              <a:rPr lang="en-GB" dirty="0" smtClean="0">
                <a:hlinkClick r:id="rId4"/>
              </a:rPr>
              <a:t>max.neubauer@dnvgl.com</a:t>
            </a:r>
            <a:r>
              <a:rPr lang="en-GB" dirty="0" smtClean="0"/>
              <a:t>)</a:t>
            </a:r>
          </a:p>
          <a:p>
            <a:endParaRPr lang="en-GB" dirty="0" smtClean="0"/>
          </a:p>
        </p:txBody>
      </p:sp>
    </p:spTree>
    <p:extLst>
      <p:ext uri="{BB962C8B-B14F-4D97-AF65-F5344CB8AC3E}">
        <p14:creationId xmlns:p14="http://schemas.microsoft.com/office/powerpoint/2010/main" val="2507800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160463"/>
            <a:ext cx="8892481" cy="495655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Highly Skilled People Across the World</a:t>
            </a:r>
            <a:endParaRPr lang="en-US" dirty="0"/>
          </a:p>
        </p:txBody>
      </p:sp>
      <p:sp>
        <p:nvSpPr>
          <p:cNvPr id="3" name="Slide Number Placeholder 2"/>
          <p:cNvSpPr>
            <a:spLocks noGrp="1"/>
          </p:cNvSpPr>
          <p:nvPr>
            <p:ph type="sldNum" sz="quarter" idx="12"/>
          </p:nvPr>
        </p:nvSpPr>
        <p:spPr/>
        <p:txBody>
          <a:bodyPr/>
          <a:lstStyle/>
          <a:p>
            <a:fld id="{5BA07366-CB75-4AA8-9E5B-928B849F427C}" type="slidenum">
              <a:rPr lang="en-US" smtClean="0"/>
              <a:t>3</a:t>
            </a:fld>
            <a:endParaRPr lang="en-US" dirty="0"/>
          </a:p>
        </p:txBody>
      </p:sp>
      <p:sp>
        <p:nvSpPr>
          <p:cNvPr id="6" name="Rectangle 6"/>
          <p:cNvSpPr>
            <a:spLocks noChangeArrowheads="1"/>
          </p:cNvSpPr>
          <p:nvPr/>
        </p:nvSpPr>
        <p:spPr bwMode="auto">
          <a:xfrm>
            <a:off x="312738" y="4077589"/>
            <a:ext cx="1882998" cy="1638300"/>
          </a:xfrm>
          <a:prstGeom prst="rect">
            <a:avLst/>
          </a:prstGeom>
          <a:solidFill>
            <a:srgbClr val="323232">
              <a:alpha val="50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lstStyle/>
          <a:p>
            <a:pPr>
              <a:spcAft>
                <a:spcPct val="5000"/>
              </a:spcAft>
            </a:pPr>
            <a:r>
              <a:rPr lang="en-US" sz="3200" b="1" dirty="0" smtClean="0">
                <a:solidFill>
                  <a:schemeClr val="bg1"/>
                </a:solidFill>
                <a:latin typeface="+mj-lt"/>
              </a:rPr>
              <a:t>150</a:t>
            </a:r>
          </a:p>
          <a:p>
            <a:r>
              <a:rPr lang="en-US" sz="1200" b="1" dirty="0">
                <a:solidFill>
                  <a:schemeClr val="bg1"/>
                </a:solidFill>
                <a:latin typeface="+mj-lt"/>
              </a:rPr>
              <a:t>y</a:t>
            </a:r>
            <a:r>
              <a:rPr lang="en-US" sz="1200" b="1" dirty="0" smtClean="0">
                <a:solidFill>
                  <a:schemeClr val="bg1"/>
                </a:solidFill>
                <a:latin typeface="+mj-lt"/>
              </a:rPr>
              <a:t>ears of operation </a:t>
            </a:r>
            <a:endParaRPr lang="en-US" sz="1200" b="1" dirty="0">
              <a:solidFill>
                <a:schemeClr val="bg1"/>
              </a:solidFill>
              <a:latin typeface="+mj-lt"/>
            </a:endParaRPr>
          </a:p>
        </p:txBody>
      </p:sp>
      <p:sp>
        <p:nvSpPr>
          <p:cNvPr id="7" name="Rectangle 6"/>
          <p:cNvSpPr>
            <a:spLocks noChangeArrowheads="1"/>
          </p:cNvSpPr>
          <p:nvPr/>
        </p:nvSpPr>
        <p:spPr bwMode="auto">
          <a:xfrm>
            <a:off x="2544986" y="4077072"/>
            <a:ext cx="1882998" cy="1638300"/>
          </a:xfrm>
          <a:prstGeom prst="rect">
            <a:avLst/>
          </a:prstGeom>
          <a:solidFill>
            <a:srgbClr val="323232">
              <a:alpha val="50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lstStyle/>
          <a:p>
            <a:pPr>
              <a:spcAft>
                <a:spcPct val="5000"/>
              </a:spcAft>
            </a:pPr>
            <a:r>
              <a:rPr lang="en-US" sz="3200" b="1" dirty="0" smtClean="0">
                <a:solidFill>
                  <a:schemeClr val="bg1"/>
                </a:solidFill>
                <a:latin typeface="+mj-lt"/>
              </a:rPr>
              <a:t>300+</a:t>
            </a:r>
          </a:p>
          <a:p>
            <a:pPr>
              <a:spcAft>
                <a:spcPct val="5000"/>
              </a:spcAft>
            </a:pPr>
            <a:r>
              <a:rPr lang="en-US" sz="1200" b="1" dirty="0" smtClean="0">
                <a:solidFill>
                  <a:schemeClr val="bg1"/>
                </a:solidFill>
                <a:latin typeface="+mj-lt"/>
              </a:rPr>
              <a:t>offices </a:t>
            </a:r>
            <a:endParaRPr lang="en-US" sz="1200" b="1" dirty="0">
              <a:solidFill>
                <a:schemeClr val="bg1"/>
              </a:solidFill>
              <a:latin typeface="+mj-lt"/>
            </a:endParaRPr>
          </a:p>
        </p:txBody>
      </p:sp>
      <p:sp>
        <p:nvSpPr>
          <p:cNvPr id="8" name="Rectangle 6"/>
          <p:cNvSpPr>
            <a:spLocks noChangeArrowheads="1"/>
          </p:cNvSpPr>
          <p:nvPr/>
        </p:nvSpPr>
        <p:spPr bwMode="auto">
          <a:xfrm>
            <a:off x="4705226" y="4077072"/>
            <a:ext cx="1882998" cy="1638300"/>
          </a:xfrm>
          <a:prstGeom prst="rect">
            <a:avLst/>
          </a:prstGeom>
          <a:solidFill>
            <a:srgbClr val="323232">
              <a:alpha val="50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lstStyle/>
          <a:p>
            <a:pPr>
              <a:spcAft>
                <a:spcPct val="5000"/>
              </a:spcAft>
            </a:pPr>
            <a:r>
              <a:rPr lang="en-US" sz="3200" b="1" dirty="0" smtClean="0">
                <a:solidFill>
                  <a:schemeClr val="bg1"/>
                </a:solidFill>
                <a:latin typeface="+mj-lt"/>
              </a:rPr>
              <a:t>100</a:t>
            </a:r>
          </a:p>
          <a:p>
            <a:r>
              <a:rPr lang="en-US" sz="1200" b="1" dirty="0" smtClean="0">
                <a:solidFill>
                  <a:schemeClr val="bg1"/>
                </a:solidFill>
              </a:rPr>
              <a:t>countries</a:t>
            </a:r>
            <a:endParaRPr lang="en-US" sz="1200" b="1" dirty="0">
              <a:solidFill>
                <a:schemeClr val="bg1"/>
              </a:solidFill>
            </a:endParaRPr>
          </a:p>
        </p:txBody>
      </p:sp>
      <p:sp>
        <p:nvSpPr>
          <p:cNvPr id="9" name="Rectangle 6"/>
          <p:cNvSpPr>
            <a:spLocks noChangeArrowheads="1"/>
          </p:cNvSpPr>
          <p:nvPr/>
        </p:nvSpPr>
        <p:spPr bwMode="auto">
          <a:xfrm>
            <a:off x="6876256" y="4077589"/>
            <a:ext cx="1882998" cy="1638300"/>
          </a:xfrm>
          <a:prstGeom prst="rect">
            <a:avLst/>
          </a:prstGeom>
          <a:solidFill>
            <a:srgbClr val="323232">
              <a:alpha val="49804"/>
            </a:srgbClr>
          </a:solidFill>
          <a:ln>
            <a:noFill/>
          </a:ln>
          <a:effectLst/>
          <a:extLst/>
        </p:spPr>
        <p:txBody>
          <a:bodyPr tIns="0"/>
          <a:lstStyle/>
          <a:p>
            <a:r>
              <a:rPr lang="en-US" sz="3200" b="1" dirty="0" smtClean="0">
                <a:solidFill>
                  <a:schemeClr val="bg1"/>
                </a:solidFill>
                <a:latin typeface="+mj-lt"/>
              </a:rPr>
              <a:t>16,500</a:t>
            </a:r>
            <a:r>
              <a:rPr lang="en-US" sz="3800" dirty="0">
                <a:solidFill>
                  <a:schemeClr val="bg1"/>
                </a:solidFill>
                <a:latin typeface="Times" pitchFamily="18" charset="0"/>
              </a:rPr>
              <a:t/>
            </a:r>
            <a:br>
              <a:rPr lang="en-US" sz="3800" dirty="0">
                <a:solidFill>
                  <a:schemeClr val="bg1"/>
                </a:solidFill>
                <a:latin typeface="Times" pitchFamily="18" charset="0"/>
              </a:rPr>
            </a:br>
            <a:r>
              <a:rPr lang="en-US" sz="1200" b="1" dirty="0" smtClean="0">
                <a:solidFill>
                  <a:schemeClr val="bg1"/>
                </a:solidFill>
              </a:rPr>
              <a:t>employees </a:t>
            </a:r>
            <a:endParaRPr lang="en-US" sz="1200" b="1" dirty="0">
              <a:solidFill>
                <a:schemeClr val="bg1"/>
              </a:solidFill>
            </a:endParaRPr>
          </a:p>
        </p:txBody>
      </p:sp>
      <p:sp>
        <p:nvSpPr>
          <p:cNvPr id="10" name="Rectangle 9"/>
          <p:cNvSpPr/>
          <p:nvPr/>
        </p:nvSpPr>
        <p:spPr>
          <a:xfrm>
            <a:off x="2483768" y="1268413"/>
            <a:ext cx="1944216" cy="2078558"/>
          </a:xfrm>
          <a:prstGeom prst="rect">
            <a:avLst/>
          </a:prstGeom>
          <a:solidFill>
            <a:srgbClr val="323232">
              <a:alpha val="50000"/>
            </a:srgb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3000"/>
              </a:lnSpc>
              <a:spcBef>
                <a:spcPts val="600"/>
              </a:spcBef>
            </a:pPr>
            <a:endParaRPr lang="en-US" sz="1600" b="1" dirty="0">
              <a:solidFill>
                <a:schemeClr val="bg1"/>
              </a:solidFill>
            </a:endParaRPr>
          </a:p>
          <a:p>
            <a:pPr algn="ctr">
              <a:lnSpc>
                <a:spcPct val="113000"/>
              </a:lnSpc>
              <a:spcBef>
                <a:spcPts val="600"/>
              </a:spcBef>
            </a:pPr>
            <a:r>
              <a:rPr lang="en-US" sz="1600" b="1" dirty="0">
                <a:solidFill>
                  <a:schemeClr val="bg1"/>
                </a:solidFill>
              </a:rPr>
              <a:t>OIL &amp; GAS</a:t>
            </a:r>
          </a:p>
        </p:txBody>
      </p:sp>
      <p:sp>
        <p:nvSpPr>
          <p:cNvPr id="11" name="Rectangle 10"/>
          <p:cNvSpPr/>
          <p:nvPr/>
        </p:nvSpPr>
        <p:spPr>
          <a:xfrm>
            <a:off x="4716016" y="1268413"/>
            <a:ext cx="1944216" cy="2078558"/>
          </a:xfrm>
          <a:prstGeom prst="rect">
            <a:avLst/>
          </a:prstGeom>
          <a:solidFill>
            <a:srgbClr val="323232">
              <a:alpha val="50000"/>
            </a:srgb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3000"/>
              </a:lnSpc>
              <a:spcBef>
                <a:spcPts val="600"/>
              </a:spcBef>
            </a:pPr>
            <a:endParaRPr lang="en-US" sz="1600" b="1" dirty="0">
              <a:solidFill>
                <a:schemeClr val="bg1"/>
              </a:solidFill>
            </a:endParaRPr>
          </a:p>
          <a:p>
            <a:pPr algn="ctr">
              <a:lnSpc>
                <a:spcPct val="113000"/>
              </a:lnSpc>
              <a:spcBef>
                <a:spcPts val="600"/>
              </a:spcBef>
            </a:pPr>
            <a:r>
              <a:rPr lang="en-US" sz="1600" b="1" dirty="0">
                <a:solidFill>
                  <a:schemeClr val="bg1"/>
                </a:solidFill>
              </a:rPr>
              <a:t>ENERGY</a:t>
            </a:r>
          </a:p>
          <a:p>
            <a:pPr algn="ctr">
              <a:lnSpc>
                <a:spcPct val="113000"/>
              </a:lnSpc>
              <a:spcBef>
                <a:spcPts val="600"/>
              </a:spcBef>
            </a:pPr>
            <a:endParaRPr lang="en-US" sz="1600" b="1" dirty="0">
              <a:solidFill>
                <a:schemeClr val="bg1"/>
              </a:solidFill>
            </a:endParaRPr>
          </a:p>
        </p:txBody>
      </p:sp>
      <p:sp>
        <p:nvSpPr>
          <p:cNvPr id="12" name="Rectangle 11"/>
          <p:cNvSpPr/>
          <p:nvPr/>
        </p:nvSpPr>
        <p:spPr>
          <a:xfrm>
            <a:off x="6948264" y="1268413"/>
            <a:ext cx="1944216" cy="2078558"/>
          </a:xfrm>
          <a:prstGeom prst="rect">
            <a:avLst/>
          </a:prstGeom>
          <a:solidFill>
            <a:srgbClr val="323232">
              <a:alpha val="50000"/>
            </a:srgb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3000"/>
              </a:lnSpc>
              <a:spcBef>
                <a:spcPts val="600"/>
              </a:spcBef>
            </a:pPr>
            <a:endParaRPr lang="en-US" sz="1600" b="1" dirty="0" smtClean="0">
              <a:solidFill>
                <a:schemeClr val="bg1"/>
              </a:solidFill>
            </a:endParaRPr>
          </a:p>
          <a:p>
            <a:pPr algn="ctr">
              <a:lnSpc>
                <a:spcPct val="113000"/>
              </a:lnSpc>
              <a:spcBef>
                <a:spcPts val="600"/>
              </a:spcBef>
            </a:pPr>
            <a:r>
              <a:rPr lang="en-US" sz="1600" b="1" dirty="0" smtClean="0">
                <a:solidFill>
                  <a:schemeClr val="bg1"/>
                </a:solidFill>
              </a:rPr>
              <a:t>BUSINESS ASSURANCE</a:t>
            </a:r>
          </a:p>
        </p:txBody>
      </p:sp>
      <p:pic>
        <p:nvPicPr>
          <p:cNvPr id="13" name="Picture 3" descr="C:\Users\CHRHUS\Documents\PPT DEC 18 2013\lys\shiluettes_chris-07.png"/>
          <p:cNvPicPr>
            <a:picLocks noChangeAspect="1" noChangeArrowheads="1"/>
          </p:cNvPicPr>
          <p:nvPr/>
        </p:nvPicPr>
        <p:blipFill rotWithShape="1">
          <a:blip r:embed="rId4" cstate="screen">
            <a:lum bright="70000" contrast="-70000"/>
            <a:extLst>
              <a:ext uri="{28A0092B-C50C-407E-A947-70E740481C1C}">
                <a14:useLocalDpi xmlns:a14="http://schemas.microsoft.com/office/drawing/2010/main"/>
              </a:ext>
            </a:extLst>
          </a:blip>
          <a:srcRect/>
          <a:stretch/>
        </p:blipFill>
        <p:spPr bwMode="auto">
          <a:xfrm>
            <a:off x="6948263" y="2447790"/>
            <a:ext cx="2015628" cy="7720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rotWithShape="1">
          <a:blip r:embed="rId5" cstate="screen">
            <a:biLevel thresh="25000"/>
            <a:extLst>
              <a:ext uri="{28A0092B-C50C-407E-A947-70E740481C1C}">
                <a14:useLocalDpi xmlns:a14="http://schemas.microsoft.com/office/drawing/2010/main"/>
              </a:ext>
            </a:extLst>
          </a:blip>
          <a:srcRect/>
          <a:stretch/>
        </p:blipFill>
        <p:spPr bwMode="auto">
          <a:xfrm>
            <a:off x="4821381" y="1986563"/>
            <a:ext cx="1381383" cy="13522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p:nvPicPr>
        <p:blipFill rotWithShape="1">
          <a:blip r:embed="rId6" cstate="screen">
            <a:biLevel thresh="25000"/>
            <a:extLst>
              <a:ext uri="{28A0092B-C50C-407E-A947-70E740481C1C}">
                <a14:useLocalDpi xmlns:a14="http://schemas.microsoft.com/office/drawing/2010/main"/>
              </a:ext>
            </a:extLst>
          </a:blip>
          <a:srcRect/>
          <a:stretch/>
        </p:blipFill>
        <p:spPr bwMode="auto">
          <a:xfrm>
            <a:off x="2701636" y="1966512"/>
            <a:ext cx="1582332" cy="130937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251520" y="1268413"/>
            <a:ext cx="1944216" cy="2104284"/>
            <a:chOff x="251520" y="1268413"/>
            <a:chExt cx="1944216" cy="2104284"/>
          </a:xfrm>
          <a:solidFill>
            <a:schemeClr val="bg2">
              <a:lumMod val="75000"/>
              <a:alpha val="75000"/>
            </a:schemeClr>
          </a:solidFill>
        </p:grpSpPr>
        <p:sp>
          <p:nvSpPr>
            <p:cNvPr id="17" name="Rectangle 16"/>
            <p:cNvSpPr/>
            <p:nvPr/>
          </p:nvSpPr>
          <p:spPr>
            <a:xfrm>
              <a:off x="251520" y="1268413"/>
              <a:ext cx="1944216" cy="2078558"/>
            </a:xfrm>
            <a:prstGeom prst="rect">
              <a:avLst/>
            </a:prstGeom>
            <a:solidFill>
              <a:srgbClr val="323232">
                <a:alpha val="50196"/>
              </a:srgb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3000"/>
                </a:lnSpc>
                <a:spcBef>
                  <a:spcPts val="600"/>
                </a:spcBef>
              </a:pPr>
              <a:endParaRPr lang="en-US" sz="1600" dirty="0" smtClean="0">
                <a:solidFill>
                  <a:schemeClr val="bg1"/>
                </a:solidFill>
              </a:endParaRPr>
            </a:p>
            <a:p>
              <a:pPr algn="ctr">
                <a:lnSpc>
                  <a:spcPct val="113000"/>
                </a:lnSpc>
                <a:spcBef>
                  <a:spcPts val="600"/>
                </a:spcBef>
              </a:pPr>
              <a:r>
                <a:rPr lang="en-US" sz="1600" b="1" dirty="0" smtClean="0">
                  <a:solidFill>
                    <a:schemeClr val="bg1"/>
                  </a:solidFill>
                </a:rPr>
                <a:t>MARITIME</a:t>
              </a:r>
            </a:p>
          </p:txBody>
        </p:sp>
        <p:pic>
          <p:nvPicPr>
            <p:cNvPr id="18" name="Picture 3"/>
            <p:cNvPicPr>
              <a:picLocks noChangeAspect="1" noChangeArrowheads="1"/>
            </p:cNvPicPr>
            <p:nvPr/>
          </p:nvPicPr>
          <p:blipFill rotWithShape="1">
            <a:blip r:embed="rId7" cstate="screen">
              <a:lum bright="70000" contrast="-70000"/>
              <a:extLst>
                <a:ext uri="{BEBA8EAE-BF5A-486C-A8C5-ECC9F3942E4B}">
                  <a14:imgProps xmlns:a14="http://schemas.microsoft.com/office/drawing/2010/main">
                    <a14:imgLayer r:embed="rId8">
                      <a14:imgEffect>
                        <a14:artisticPencilGrayscale/>
                      </a14:imgEffect>
                    </a14:imgLayer>
                  </a14:imgProps>
                </a:ext>
                <a:ext uri="{28A0092B-C50C-407E-A947-70E740481C1C}">
                  <a14:useLocalDpi xmlns:a14="http://schemas.microsoft.com/office/drawing/2010/main"/>
                </a:ext>
              </a:extLst>
            </a:blip>
            <a:srcRect/>
            <a:stretch/>
          </p:blipFill>
          <p:spPr bwMode="auto">
            <a:xfrm>
              <a:off x="251520" y="2057400"/>
              <a:ext cx="1944216" cy="1315297"/>
            </a:xfrm>
            <a:prstGeom prst="rect">
              <a:avLst/>
            </a:prstGeom>
            <a:noFill/>
            <a:ln w="9525">
              <a:noFill/>
            </a:ln>
            <a:extLst/>
          </p:spPr>
        </p:pic>
      </p:grpSp>
    </p:spTree>
    <p:extLst>
      <p:ext uri="{BB962C8B-B14F-4D97-AF65-F5344CB8AC3E}">
        <p14:creationId xmlns:p14="http://schemas.microsoft.com/office/powerpoint/2010/main" val="295200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Sustainable Energy Use</a:t>
            </a:r>
            <a:endParaRPr lang="en-GB" dirty="0"/>
          </a:p>
        </p:txBody>
      </p:sp>
      <p:sp>
        <p:nvSpPr>
          <p:cNvPr id="3" name="Slide Number Placeholder 2"/>
          <p:cNvSpPr>
            <a:spLocks noGrp="1"/>
          </p:cNvSpPr>
          <p:nvPr>
            <p:ph type="sldNum" sz="quarter" idx="12"/>
          </p:nvPr>
        </p:nvSpPr>
        <p:spPr/>
        <p:txBody>
          <a:bodyPr/>
          <a:lstStyle/>
          <a:p>
            <a:fld id="{5BA07366-CB75-4AA8-9E5B-928B849F427C}" type="slidenum">
              <a:rPr lang="en-GB" smtClean="0"/>
              <a:t>4</a:t>
            </a:fld>
            <a:endParaRPr lang="en-GB" dirty="0"/>
          </a:p>
        </p:txBody>
      </p:sp>
      <p:pic>
        <p:nvPicPr>
          <p:cNvPr id="6"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165307" y="0"/>
            <a:ext cx="978693" cy="886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36" name="Picture 68" descr="C:\Users\curpuc\AppData\Local\Microsoft\Windows\Temporary Internet Files\Content.IE5\5G8IC9DF\MC90035957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77967">
            <a:off x="327324" y="4432017"/>
            <a:ext cx="1303577" cy="1471048"/>
          </a:xfrm>
          <a:prstGeom prst="rect">
            <a:avLst/>
          </a:prstGeom>
          <a:noFill/>
          <a:extLst>
            <a:ext uri="{909E8E84-426E-40DD-AFC4-6F175D3DCCD1}">
              <a14:hiddenFill xmlns:a14="http://schemas.microsoft.com/office/drawing/2010/main">
                <a:solidFill>
                  <a:srgbClr val="FFFFFF"/>
                </a:solidFill>
              </a14:hiddenFill>
            </a:ext>
          </a:extLst>
        </p:spPr>
      </p:pic>
      <p:pic>
        <p:nvPicPr>
          <p:cNvPr id="7239" name="Picture 71" descr="C:\Users\curpuc\AppData\Local\Microsoft\Windows\Temporary Internet Files\Content.IE5\5G8IC9DF\MP90038770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5144" y="4577592"/>
            <a:ext cx="1486256" cy="1060196"/>
          </a:xfrm>
          <a:prstGeom prst="rect">
            <a:avLst/>
          </a:prstGeom>
          <a:noFill/>
          <a:extLst>
            <a:ext uri="{909E8E84-426E-40DD-AFC4-6F175D3DCCD1}">
              <a14:hiddenFill xmlns:a14="http://schemas.microsoft.com/office/drawing/2010/main">
                <a:solidFill>
                  <a:srgbClr val="FFFFFF"/>
                </a:solidFill>
              </a14:hiddenFill>
            </a:ext>
          </a:extLst>
        </p:spPr>
      </p:pic>
      <p:pic>
        <p:nvPicPr>
          <p:cNvPr id="7242" name="Picture 74" descr="C:\Users\curpuc\AppData\Local\Microsoft\Windows\Temporary Internet Files\Content.IE5\XT33U9TA\MC90022976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0444" y="4445577"/>
            <a:ext cx="1459756" cy="1227943"/>
          </a:xfrm>
          <a:prstGeom prst="rect">
            <a:avLst/>
          </a:prstGeom>
          <a:noFill/>
          <a:extLst>
            <a:ext uri="{909E8E84-426E-40DD-AFC4-6F175D3DCCD1}">
              <a14:hiddenFill xmlns:a14="http://schemas.microsoft.com/office/drawing/2010/main">
                <a:solidFill>
                  <a:srgbClr val="FFFFFF"/>
                </a:solidFill>
              </a14:hiddenFill>
            </a:ext>
          </a:extLst>
        </p:spPr>
      </p:pic>
      <p:pic>
        <p:nvPicPr>
          <p:cNvPr id="7243" name="Picture 75" descr="C:\Users\curpuc\AppData\Local\Microsoft\Windows\Temporary Internet Files\Content.IE5\5G8IC9DF\MC90021535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49980" y="4361299"/>
            <a:ext cx="1236820" cy="1396497"/>
          </a:xfrm>
          <a:prstGeom prst="rect">
            <a:avLst/>
          </a:prstGeom>
          <a:noFill/>
          <a:extLst>
            <a:ext uri="{909E8E84-426E-40DD-AFC4-6F175D3DCCD1}">
              <a14:hiddenFill xmlns:a14="http://schemas.microsoft.com/office/drawing/2010/main">
                <a:solidFill>
                  <a:srgbClr val="FFFFFF"/>
                </a:solidFill>
              </a14:hiddenFill>
            </a:ext>
          </a:extLst>
        </p:spPr>
      </p:pic>
      <p:pic>
        <p:nvPicPr>
          <p:cNvPr id="7245" name="Picture 77" descr="C:\Users\curpuc\AppData\Local\Microsoft\Windows\Temporary Internet Files\Content.IE5\YDFOVI8T\MC900015987[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97055" y="4445652"/>
            <a:ext cx="1313345" cy="1226266"/>
          </a:xfrm>
          <a:prstGeom prst="rect">
            <a:avLst/>
          </a:prstGeom>
          <a:noFill/>
          <a:extLst>
            <a:ext uri="{909E8E84-426E-40DD-AFC4-6F175D3DCCD1}">
              <a14:hiddenFill xmlns:a14="http://schemas.microsoft.com/office/drawing/2010/main">
                <a:solidFill>
                  <a:srgbClr val="FFFFFF"/>
                </a:solidFill>
              </a14:hiddenFill>
            </a:ext>
          </a:extLst>
        </p:spPr>
      </p:pic>
      <p:pic>
        <p:nvPicPr>
          <p:cNvPr id="7276" name="Picture 1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252" y="1197429"/>
            <a:ext cx="888578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202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Energy </a:t>
            </a:r>
            <a:r>
              <a:rPr lang="en-US" dirty="0"/>
              <a:t>Efficiency </a:t>
            </a:r>
            <a:r>
              <a:rPr lang="en-US" dirty="0" smtClean="0"/>
              <a:t>Potential</a:t>
            </a:r>
            <a:r>
              <a:rPr lang="en-US" dirty="0"/>
              <a:t> </a:t>
            </a:r>
            <a:r>
              <a:rPr lang="en-US" dirty="0" smtClean="0"/>
              <a:t>Studies: A Brief Introduction</a:t>
            </a:r>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pPr/>
              <a:t>5</a:t>
            </a:fld>
            <a:endParaRPr lang="en-GB" dirty="0"/>
          </a:p>
        </p:txBody>
      </p:sp>
    </p:spTree>
    <p:extLst>
      <p:ext uri="{BB962C8B-B14F-4D97-AF65-F5344CB8AC3E}">
        <p14:creationId xmlns:p14="http://schemas.microsoft.com/office/powerpoint/2010/main" val="2964971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Goals of Energy Efficiency Potential Studies</a:t>
            </a:r>
            <a:endParaRPr lang="en-GB" dirty="0"/>
          </a:p>
        </p:txBody>
      </p:sp>
      <p:sp>
        <p:nvSpPr>
          <p:cNvPr id="3" name="Content Placeholder 2"/>
          <p:cNvSpPr>
            <a:spLocks noGrp="1"/>
          </p:cNvSpPr>
          <p:nvPr>
            <p:ph idx="1"/>
          </p:nvPr>
        </p:nvSpPr>
        <p:spPr/>
        <p:txBody>
          <a:bodyPr/>
          <a:lstStyle/>
          <a:p>
            <a:r>
              <a:rPr lang="en-GB" dirty="0"/>
              <a:t>A</a:t>
            </a:r>
            <a:r>
              <a:rPr lang="en-GB" dirty="0" smtClean="0"/>
              <a:t>ssess </a:t>
            </a:r>
            <a:r>
              <a:rPr lang="en-GB" dirty="0"/>
              <a:t>the potential for electric energy (kWh</a:t>
            </a:r>
            <a:r>
              <a:rPr lang="en-GB" dirty="0" smtClean="0"/>
              <a:t>) and demand (kW) savings from utility- and state government-sponsored demand side management (DSM) programs, usually over a 5-20 year time horizon.  Potential assessments typically produce:</a:t>
            </a:r>
          </a:p>
          <a:p>
            <a:endParaRPr lang="en-US" dirty="0"/>
          </a:p>
          <a:p>
            <a:pPr lvl="1"/>
            <a:r>
              <a:rPr lang="en-US" dirty="0"/>
              <a:t>Estimates of the magnitude of potential savings on an annual </a:t>
            </a:r>
            <a:r>
              <a:rPr lang="en-US" dirty="0" smtClean="0"/>
              <a:t>basis, usually across different “program </a:t>
            </a:r>
            <a:r>
              <a:rPr lang="en-US" dirty="0"/>
              <a:t>design </a:t>
            </a:r>
            <a:r>
              <a:rPr lang="en-US" dirty="0" smtClean="0"/>
              <a:t>scenarios”;</a:t>
            </a:r>
          </a:p>
          <a:p>
            <a:pPr lvl="1"/>
            <a:endParaRPr lang="en-US" dirty="0"/>
          </a:p>
          <a:p>
            <a:pPr lvl="1"/>
            <a:r>
              <a:rPr lang="en-US" dirty="0"/>
              <a:t>Estimates of the costs associated with achieving those savings</a:t>
            </a:r>
            <a:r>
              <a:rPr lang="en-US" dirty="0" smtClean="0"/>
              <a:t>;</a:t>
            </a:r>
          </a:p>
          <a:p>
            <a:pPr lvl="1"/>
            <a:endParaRPr lang="en-US" dirty="0"/>
          </a:p>
          <a:p>
            <a:pPr lvl="1"/>
            <a:r>
              <a:rPr lang="en-US" dirty="0"/>
              <a:t>Calculation of the cost-effectiveness of the </a:t>
            </a:r>
            <a:r>
              <a:rPr lang="en-US" dirty="0" smtClean="0"/>
              <a:t>achievable potential </a:t>
            </a:r>
            <a:r>
              <a:rPr lang="en-US" dirty="0"/>
              <a:t>based on the estimates above</a:t>
            </a:r>
            <a:r>
              <a:rPr lang="en-US" dirty="0" smtClean="0"/>
              <a:t>.</a:t>
            </a:r>
          </a:p>
          <a:p>
            <a:pPr lvl="1"/>
            <a:endParaRPr lang="en-US" dirty="0"/>
          </a:p>
          <a:p>
            <a:pPr lvl="1"/>
            <a:r>
              <a:rPr lang="en-US" dirty="0" smtClean="0"/>
              <a:t>Energy efficiency potential for natural gas consumption can be developed as well.</a:t>
            </a:r>
            <a:endParaRPr lang="en-US" dirty="0"/>
          </a:p>
          <a:p>
            <a:pPr lvl="1"/>
            <a:endParaRPr lang="en-US" dirty="0"/>
          </a:p>
          <a:p>
            <a:endParaRPr lang="en-US" dirty="0"/>
          </a:p>
          <a:p>
            <a:endParaRPr lang="en-US" dirty="0"/>
          </a:p>
          <a:p>
            <a:endParaRPr lang="en-US" dirty="0"/>
          </a:p>
          <a:p>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pPr/>
              <a:t>6</a:t>
            </a:fld>
            <a:endParaRPr lang="en-GB" dirty="0"/>
          </a:p>
        </p:txBody>
      </p:sp>
    </p:spTree>
    <p:extLst>
      <p:ext uri="{BB962C8B-B14F-4D97-AF65-F5344CB8AC3E}">
        <p14:creationId xmlns:p14="http://schemas.microsoft.com/office/powerpoint/2010/main" val="1143620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Scope of Studies</a:t>
            </a:r>
            <a:endParaRPr lang="en-GB" dirty="0"/>
          </a:p>
        </p:txBody>
      </p:sp>
      <p:sp>
        <p:nvSpPr>
          <p:cNvPr id="3" name="Content Placeholder 2"/>
          <p:cNvSpPr>
            <a:spLocks noGrp="1"/>
          </p:cNvSpPr>
          <p:nvPr>
            <p:ph idx="1"/>
          </p:nvPr>
        </p:nvSpPr>
        <p:spPr>
          <a:xfrm>
            <a:off x="250825" y="1143000"/>
            <a:ext cx="8641656" cy="5105400"/>
          </a:xfrm>
        </p:spPr>
        <p:txBody>
          <a:bodyPr/>
          <a:lstStyle/>
          <a:p>
            <a:r>
              <a:rPr lang="en-GB" dirty="0" smtClean="0"/>
              <a:t>DNV GL</a:t>
            </a:r>
            <a:r>
              <a:rPr lang="en-GB" dirty="0"/>
              <a:t> </a:t>
            </a:r>
            <a:r>
              <a:rPr lang="en-GB" dirty="0" smtClean="0"/>
              <a:t>utilizes its in-house </a:t>
            </a:r>
            <a:r>
              <a:rPr lang="en-GB" dirty="0"/>
              <a:t>DSM ASSYST</a:t>
            </a:r>
            <a:r>
              <a:rPr lang="en-GB" dirty="0">
                <a:sym typeface="Symbol"/>
              </a:rPr>
              <a:t></a:t>
            </a:r>
            <a:r>
              <a:rPr lang="en-GB" dirty="0"/>
              <a:t> model </a:t>
            </a:r>
            <a:r>
              <a:rPr lang="en-GB" dirty="0" smtClean="0"/>
              <a:t>to examine </a:t>
            </a:r>
            <a:r>
              <a:rPr lang="en-GB" dirty="0"/>
              <a:t>DSM </a:t>
            </a:r>
            <a:r>
              <a:rPr lang="en-GB" dirty="0" smtClean="0"/>
              <a:t>potential </a:t>
            </a:r>
            <a:r>
              <a:rPr lang="en-GB" dirty="0"/>
              <a:t>from new and existing residential and non-residential buildings </a:t>
            </a:r>
            <a:r>
              <a:rPr lang="en-GB" dirty="0" smtClean="0"/>
              <a:t>across utility service territories</a:t>
            </a:r>
          </a:p>
          <a:p>
            <a:endParaRPr lang="en-GB" dirty="0"/>
          </a:p>
          <a:p>
            <a:r>
              <a:rPr lang="en-GB" dirty="0" smtClean="0"/>
              <a:t>Utility potential studies typically cover </a:t>
            </a:r>
            <a:r>
              <a:rPr lang="en-GB" dirty="0"/>
              <a:t>a </a:t>
            </a:r>
            <a:r>
              <a:rPr lang="en-GB" dirty="0" smtClean="0"/>
              <a:t>10-20 year time period</a:t>
            </a:r>
            <a:endParaRPr lang="en-GB" dirty="0"/>
          </a:p>
          <a:p>
            <a:pPr marL="0" indent="0">
              <a:buNone/>
            </a:pPr>
            <a:endParaRPr lang="en-GB" dirty="0"/>
          </a:p>
          <a:p>
            <a:r>
              <a:rPr lang="en-GB" dirty="0" smtClean="0"/>
              <a:t>An </a:t>
            </a:r>
            <a:r>
              <a:rPr lang="en-GB" dirty="0"/>
              <a:t>energy efficiency potential analysis only includes DSM measures that are presently commercially available and </a:t>
            </a:r>
            <a:r>
              <a:rPr lang="en-US" dirty="0"/>
              <a:t>is based </a:t>
            </a:r>
            <a:r>
              <a:rPr lang="en-US" dirty="0" smtClean="0"/>
              <a:t>on current </a:t>
            </a:r>
            <a:r>
              <a:rPr lang="en-US" dirty="0"/>
              <a:t>codes and standards.</a:t>
            </a:r>
          </a:p>
          <a:p>
            <a:endParaRPr lang="en-GB" dirty="0"/>
          </a:p>
          <a:p>
            <a:r>
              <a:rPr lang="en-GB" dirty="0" smtClean="0"/>
              <a:t>Assess </a:t>
            </a:r>
            <a:r>
              <a:rPr lang="en-GB" dirty="0"/>
              <a:t>technical and economic energy efficiency potential from opt-out, exempt, and non-jurisdictional </a:t>
            </a:r>
            <a:r>
              <a:rPr lang="en-GB" dirty="0" smtClean="0"/>
              <a:t>customers</a:t>
            </a:r>
            <a:r>
              <a:rPr lang="en-GB" dirty="0"/>
              <a:t>. A</a:t>
            </a:r>
            <a:r>
              <a:rPr lang="en-GB" dirty="0" smtClean="0"/>
              <a:t>chievable </a:t>
            </a:r>
            <a:r>
              <a:rPr lang="en-GB" dirty="0"/>
              <a:t>potential results do not include savings from these customers</a:t>
            </a:r>
            <a:r>
              <a:rPr lang="en-GB" dirty="0" smtClean="0"/>
              <a:t>.</a:t>
            </a:r>
          </a:p>
          <a:p>
            <a:endParaRPr lang="en-GB" dirty="0" smtClean="0"/>
          </a:p>
          <a:p>
            <a:pPr marL="180000" lvl="1" indent="-180000">
              <a:buFont typeface="Wingdings" panose="05000000000000000000" pitchFamily="2" charset="2"/>
              <a:buChar char="§"/>
            </a:pPr>
            <a:r>
              <a:rPr lang="en-GB" dirty="0" smtClean="0"/>
              <a:t>Rigorous achievable potential results typically estimate the </a:t>
            </a:r>
            <a:r>
              <a:rPr lang="en-GB" dirty="0"/>
              <a:t>future impacts of energy efficiency under </a:t>
            </a:r>
            <a:r>
              <a:rPr lang="en-GB" dirty="0" smtClean="0"/>
              <a:t>at least two </a:t>
            </a:r>
            <a:r>
              <a:rPr lang="en-GB" dirty="0"/>
              <a:t>levels of incentive scenarios (fifty and seventy-five percent). </a:t>
            </a:r>
          </a:p>
          <a:p>
            <a:pPr marL="0" indent="0">
              <a:buNone/>
            </a:pPr>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pPr/>
              <a:t>7</a:t>
            </a:fld>
            <a:endParaRPr lang="en-GB" dirty="0"/>
          </a:p>
        </p:txBody>
      </p:sp>
    </p:spTree>
    <p:extLst>
      <p:ext uri="{BB962C8B-B14F-4D97-AF65-F5344CB8AC3E}">
        <p14:creationId xmlns:p14="http://schemas.microsoft.com/office/powerpoint/2010/main" val="2065901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DSM Potential –Energy Efficiency (EE) Potential </a:t>
            </a:r>
            <a:endParaRPr lang="en-US" dirty="0"/>
          </a:p>
        </p:txBody>
      </p:sp>
      <p:sp>
        <p:nvSpPr>
          <p:cNvPr id="3" name="Content Placeholder 2"/>
          <p:cNvSpPr>
            <a:spLocks noGrp="1"/>
          </p:cNvSpPr>
          <p:nvPr>
            <p:ph idx="1"/>
          </p:nvPr>
        </p:nvSpPr>
        <p:spPr>
          <a:xfrm>
            <a:off x="0" y="1066800"/>
            <a:ext cx="4132944" cy="5451126"/>
          </a:xfrm>
        </p:spPr>
        <p:txBody>
          <a:bodyPr/>
          <a:lstStyle/>
          <a:p>
            <a:pPr>
              <a:spcAft>
                <a:spcPts val="600"/>
              </a:spcAft>
            </a:pPr>
            <a:r>
              <a:rPr lang="en-US" sz="1250" b="1" dirty="0" smtClean="0"/>
              <a:t>Technical potential</a:t>
            </a:r>
            <a:r>
              <a:rPr lang="en-US" sz="1250" dirty="0" smtClean="0"/>
              <a:t> is defined as the complete penetration of all measures analyzed in applications where they were deemed technically feasible from an engineering perspective.</a:t>
            </a:r>
          </a:p>
          <a:p>
            <a:pPr>
              <a:spcAft>
                <a:spcPts val="600"/>
              </a:spcAft>
            </a:pPr>
            <a:r>
              <a:rPr lang="en-US" sz="1250" b="1" dirty="0" smtClean="0"/>
              <a:t>Economic potential</a:t>
            </a:r>
            <a:r>
              <a:rPr lang="en-US" sz="1250" dirty="0" smtClean="0"/>
              <a:t> refers to the technical potential of those energy conservation measures that are cost effective when compared to supply-side alternatives.</a:t>
            </a:r>
          </a:p>
          <a:p>
            <a:pPr>
              <a:spcAft>
                <a:spcPts val="600"/>
              </a:spcAft>
            </a:pPr>
            <a:r>
              <a:rPr lang="en-US" sz="1250" b="1" dirty="0" smtClean="0"/>
              <a:t>Achievable program potential</a:t>
            </a:r>
            <a:r>
              <a:rPr lang="en-US" sz="1250" dirty="0" smtClean="0"/>
              <a:t> refers to the amount of savings that would occur in response to specific program funding and measure incentive levels. Savings associated with program potential are savings that are projected beyond those that would occur naturally in the absence of any market intervention.</a:t>
            </a:r>
          </a:p>
          <a:p>
            <a:pPr>
              <a:spcAft>
                <a:spcPts val="600"/>
              </a:spcAft>
            </a:pPr>
            <a:r>
              <a:rPr lang="en-US" sz="1250" b="1" dirty="0" smtClean="0"/>
              <a:t>Naturally occurring potential</a:t>
            </a:r>
            <a:r>
              <a:rPr lang="en-US" sz="1250" dirty="0" smtClean="0"/>
              <a:t> refers to the amount of savings estimated to occur as a result of normal market forces; that is, in the absence of any utility or governmental intervention.</a:t>
            </a:r>
          </a:p>
          <a:p>
            <a:endParaRPr lang="en-US" sz="1200" dirty="0"/>
          </a:p>
        </p:txBody>
      </p:sp>
      <p:sp>
        <p:nvSpPr>
          <p:cNvPr id="4" name="Slide Number Placeholder 3"/>
          <p:cNvSpPr>
            <a:spLocks noGrp="1"/>
          </p:cNvSpPr>
          <p:nvPr>
            <p:ph type="sldNum" sz="quarter" idx="12"/>
          </p:nvPr>
        </p:nvSpPr>
        <p:spPr/>
        <p:txBody>
          <a:bodyPr/>
          <a:lstStyle/>
          <a:p>
            <a:fld id="{5BA07366-CB75-4AA8-9E5B-928B849F427C}" type="slidenum">
              <a:rPr lang="en-GB" smtClean="0"/>
              <a:pPr/>
              <a:t>8</a:t>
            </a:fld>
            <a:endParaRPr lang="en-GB" dirty="0"/>
          </a:p>
        </p:txBody>
      </p:sp>
      <p:grpSp>
        <p:nvGrpSpPr>
          <p:cNvPr id="27" name="Group 26"/>
          <p:cNvGrpSpPr/>
          <p:nvPr/>
        </p:nvGrpSpPr>
        <p:grpSpPr>
          <a:xfrm>
            <a:off x="4089509" y="2037082"/>
            <a:ext cx="5015589" cy="3596635"/>
            <a:chOff x="3986259" y="1265021"/>
            <a:chExt cx="5134888" cy="3692154"/>
          </a:xfrm>
        </p:grpSpPr>
        <p:grpSp>
          <p:nvGrpSpPr>
            <p:cNvPr id="9" name="Group 8"/>
            <p:cNvGrpSpPr/>
            <p:nvPr/>
          </p:nvGrpSpPr>
          <p:grpSpPr>
            <a:xfrm>
              <a:off x="5844547" y="1756775"/>
              <a:ext cx="3276600" cy="3200400"/>
              <a:chOff x="-1600200" y="533400"/>
              <a:chExt cx="3276600" cy="3200400"/>
            </a:xfrm>
          </p:grpSpPr>
          <p:sp>
            <p:nvSpPr>
              <p:cNvPr id="8" name="Oval 7"/>
              <p:cNvSpPr/>
              <p:nvPr/>
            </p:nvSpPr>
            <p:spPr>
              <a:xfrm>
                <a:off x="-1600200" y="533400"/>
                <a:ext cx="3276600" cy="3200400"/>
              </a:xfrm>
              <a:prstGeom prst="ellipse">
                <a:avLst/>
              </a:prstGeom>
              <a:solidFill>
                <a:srgbClr val="00359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US" sz="1600" dirty="0" err="1" smtClean="0"/>
              </a:p>
            </p:txBody>
          </p:sp>
          <p:sp>
            <p:nvSpPr>
              <p:cNvPr id="7" name="Oval 6"/>
              <p:cNvSpPr/>
              <p:nvPr/>
            </p:nvSpPr>
            <p:spPr>
              <a:xfrm>
                <a:off x="-1104900" y="1054952"/>
                <a:ext cx="2286000" cy="2157295"/>
              </a:xfrm>
              <a:prstGeom prst="ellipse">
                <a:avLst/>
              </a:prstGeom>
              <a:solidFill>
                <a:srgbClr val="3F9C35"/>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US" sz="1600" dirty="0" err="1" smtClean="0"/>
              </a:p>
            </p:txBody>
          </p:sp>
          <p:sp>
            <p:nvSpPr>
              <p:cNvPr id="6" name="Oval 5"/>
              <p:cNvSpPr/>
              <p:nvPr/>
            </p:nvSpPr>
            <p:spPr>
              <a:xfrm>
                <a:off x="-609600" y="1485900"/>
                <a:ext cx="1295400" cy="1295400"/>
              </a:xfrm>
              <a:prstGeom prst="ellipse">
                <a:avLst/>
              </a:prstGeom>
              <a:solidFill>
                <a:srgbClr val="C4262E"/>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US" sz="1600" dirty="0" err="1" smtClean="0"/>
              </a:p>
            </p:txBody>
          </p:sp>
          <p:sp>
            <p:nvSpPr>
              <p:cNvPr id="5" name="Oval 4"/>
              <p:cNvSpPr/>
              <p:nvPr/>
            </p:nvSpPr>
            <p:spPr>
              <a:xfrm>
                <a:off x="-209550" y="1905000"/>
                <a:ext cx="495300" cy="457200"/>
              </a:xfrm>
              <a:prstGeom prst="ellipse">
                <a:avLst/>
              </a:prstGeom>
              <a:solidFill>
                <a:srgbClr val="FECB00"/>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US" sz="1600" dirty="0" err="1" smtClean="0"/>
              </a:p>
            </p:txBody>
          </p:sp>
        </p:grpSp>
        <p:cxnSp>
          <p:nvCxnSpPr>
            <p:cNvPr id="11" name="Straight Arrow Connector 10"/>
            <p:cNvCxnSpPr/>
            <p:nvPr/>
          </p:nvCxnSpPr>
          <p:spPr>
            <a:xfrm>
              <a:off x="5686928" y="1445190"/>
              <a:ext cx="1376819" cy="688410"/>
            </a:xfrm>
            <a:prstGeom prst="straightConnector1">
              <a:avLst/>
            </a:prstGeom>
            <a:ln w="28575">
              <a:solidFill>
                <a:srgbClr val="333333"/>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662659" y="1740465"/>
              <a:ext cx="1548269" cy="774135"/>
            </a:xfrm>
            <a:prstGeom prst="straightConnector1">
              <a:avLst/>
            </a:prstGeom>
            <a:ln w="28575">
              <a:solidFill>
                <a:srgbClr val="333333"/>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651408" y="2153940"/>
              <a:ext cx="1507589" cy="753795"/>
            </a:xfrm>
            <a:prstGeom prst="straightConnector1">
              <a:avLst/>
            </a:prstGeom>
            <a:ln w="28575">
              <a:solidFill>
                <a:srgbClr val="333333"/>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763128" y="2514600"/>
              <a:ext cx="1548269" cy="774135"/>
            </a:xfrm>
            <a:prstGeom prst="straightConnector1">
              <a:avLst/>
            </a:prstGeom>
            <a:ln w="28575">
              <a:solidFill>
                <a:srgbClr val="333333"/>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055363" y="2310676"/>
              <a:ext cx="1699749" cy="196351"/>
            </a:xfrm>
            <a:prstGeom prst="rect">
              <a:avLst/>
            </a:prstGeom>
            <a:noFill/>
          </p:spPr>
          <p:txBody>
            <a:bodyPr wrap="square" lIns="0" tIns="0" rIns="0" bIns="0" rtlCol="0">
              <a:spAutoFit/>
            </a:bodyPr>
            <a:lstStyle/>
            <a:p>
              <a:pPr>
                <a:lnSpc>
                  <a:spcPct val="113000"/>
                </a:lnSpc>
                <a:spcBef>
                  <a:spcPts val="600"/>
                </a:spcBef>
              </a:pPr>
              <a:r>
                <a:rPr lang="en-US" sz="1100" b="1" dirty="0" smtClean="0">
                  <a:solidFill>
                    <a:srgbClr val="333333"/>
                  </a:solidFill>
                </a:rPr>
                <a:t>Naturally Occurring</a:t>
              </a:r>
            </a:p>
          </p:txBody>
        </p:sp>
        <p:sp>
          <p:nvSpPr>
            <p:cNvPr id="22" name="TextBox 21"/>
            <p:cNvSpPr txBox="1"/>
            <p:nvPr/>
          </p:nvSpPr>
          <p:spPr>
            <a:xfrm>
              <a:off x="3986259" y="1954792"/>
              <a:ext cx="1676400" cy="172740"/>
            </a:xfrm>
            <a:prstGeom prst="rect">
              <a:avLst/>
            </a:prstGeom>
            <a:noFill/>
          </p:spPr>
          <p:txBody>
            <a:bodyPr wrap="square" lIns="0" tIns="0" rIns="0" bIns="0" rtlCol="0">
              <a:spAutoFit/>
            </a:bodyPr>
            <a:lstStyle/>
            <a:p>
              <a:pPr>
                <a:lnSpc>
                  <a:spcPct val="113000"/>
                </a:lnSpc>
                <a:spcBef>
                  <a:spcPts val="600"/>
                </a:spcBef>
              </a:pPr>
              <a:r>
                <a:rPr lang="en-US" sz="1100" b="1" dirty="0" smtClean="0">
                  <a:solidFill>
                    <a:srgbClr val="333333"/>
                  </a:solidFill>
                </a:rPr>
                <a:t>Achievable Program</a:t>
              </a:r>
            </a:p>
          </p:txBody>
        </p:sp>
        <p:sp>
          <p:nvSpPr>
            <p:cNvPr id="23" name="TextBox 22"/>
            <p:cNvSpPr txBox="1"/>
            <p:nvPr/>
          </p:nvSpPr>
          <p:spPr>
            <a:xfrm>
              <a:off x="4813209" y="1565504"/>
              <a:ext cx="838200" cy="191271"/>
            </a:xfrm>
            <a:prstGeom prst="rect">
              <a:avLst/>
            </a:prstGeom>
            <a:noFill/>
          </p:spPr>
          <p:txBody>
            <a:bodyPr wrap="square" lIns="0" tIns="0" rIns="0" bIns="0" rtlCol="0">
              <a:spAutoFit/>
            </a:bodyPr>
            <a:lstStyle/>
            <a:p>
              <a:pPr>
                <a:lnSpc>
                  <a:spcPct val="113000"/>
                </a:lnSpc>
                <a:spcBef>
                  <a:spcPts val="600"/>
                </a:spcBef>
              </a:pPr>
              <a:r>
                <a:rPr lang="en-US" sz="1100" b="1" dirty="0" smtClean="0">
                  <a:solidFill>
                    <a:srgbClr val="333333"/>
                  </a:solidFill>
                </a:rPr>
                <a:t>Economic</a:t>
              </a:r>
            </a:p>
          </p:txBody>
        </p:sp>
        <p:sp>
          <p:nvSpPr>
            <p:cNvPr id="24" name="TextBox 23"/>
            <p:cNvSpPr txBox="1"/>
            <p:nvPr/>
          </p:nvSpPr>
          <p:spPr>
            <a:xfrm>
              <a:off x="4813209" y="1265021"/>
              <a:ext cx="838200" cy="191271"/>
            </a:xfrm>
            <a:prstGeom prst="rect">
              <a:avLst/>
            </a:prstGeom>
            <a:noFill/>
          </p:spPr>
          <p:txBody>
            <a:bodyPr wrap="square" lIns="0" tIns="0" rIns="0" bIns="0" rtlCol="0">
              <a:spAutoFit/>
            </a:bodyPr>
            <a:lstStyle/>
            <a:p>
              <a:pPr>
                <a:lnSpc>
                  <a:spcPct val="113000"/>
                </a:lnSpc>
                <a:spcBef>
                  <a:spcPts val="600"/>
                </a:spcBef>
              </a:pPr>
              <a:r>
                <a:rPr lang="en-US" sz="1100" b="1" dirty="0" smtClean="0">
                  <a:solidFill>
                    <a:srgbClr val="333333"/>
                  </a:solidFill>
                </a:rPr>
                <a:t>Technical</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Modeling Process</a:t>
            </a:r>
            <a:endParaRPr lang="en-US" dirty="0"/>
          </a:p>
        </p:txBody>
      </p:sp>
      <p:sp>
        <p:nvSpPr>
          <p:cNvPr id="4" name="Slide Number Placeholder 3"/>
          <p:cNvSpPr>
            <a:spLocks noGrp="1"/>
          </p:cNvSpPr>
          <p:nvPr>
            <p:ph type="sldNum" sz="quarter" idx="12"/>
          </p:nvPr>
        </p:nvSpPr>
        <p:spPr/>
        <p:txBody>
          <a:bodyPr/>
          <a:lstStyle/>
          <a:p>
            <a:fld id="{5BA07366-CB75-4AA8-9E5B-928B849F427C}" type="slidenum">
              <a:rPr lang="en-GB" smtClean="0"/>
              <a:pPr/>
              <a:t>9</a:t>
            </a:fld>
            <a:endParaRPr lang="en-GB" dirty="0"/>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1004888"/>
            <a:ext cx="7839075"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Blank">
  <a:themeElements>
    <a:clrScheme name="DNV powerpoint">
      <a:dk1>
        <a:srgbClr val="333333"/>
      </a:dk1>
      <a:lt1>
        <a:srgbClr val="FFFFFF"/>
      </a:lt1>
      <a:dk2>
        <a:srgbClr val="0F204B"/>
      </a:dk2>
      <a:lt2>
        <a:srgbClr val="C8C8C8"/>
      </a:lt2>
      <a:accent1>
        <a:srgbClr val="99D6F0"/>
      </a:accent1>
      <a:accent2>
        <a:srgbClr val="3F9C35"/>
      </a:accent2>
      <a:accent3>
        <a:srgbClr val="003591"/>
      </a:accent3>
      <a:accent4>
        <a:srgbClr val="009FDA"/>
      </a:accent4>
      <a:accent5>
        <a:srgbClr val="66C5E9"/>
      </a:accent5>
      <a:accent6>
        <a:srgbClr val="FECB00"/>
      </a:accent6>
      <a:hlink>
        <a:srgbClr val="003591"/>
      </a:hlink>
      <a:folHlink>
        <a:srgbClr val="6E5091"/>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solidFill>
            <a:schemeClr val="accent4"/>
          </a:solidFill>
        </a:ln>
      </a:spPr>
      <a:bodyPr rtlCol="0" anchor="ctr"/>
      <a:lstStyle>
        <a:defPPr algn="ctr">
          <a:lnSpc>
            <a:spcPct val="113000"/>
          </a:lnSpc>
          <a:spcBef>
            <a:spcPts val="600"/>
          </a:spcBef>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3000"/>
          </a:lnSpc>
          <a:spcBef>
            <a:spcPts val="600"/>
          </a:spcBef>
          <a:defRPr sz="1600" dirty="0" err="1" smtClean="0">
            <a:solidFill>
              <a:srgbClr val="333333"/>
            </a:solidFill>
          </a:defRPr>
        </a:defPPr>
      </a:lstStyle>
    </a:txDef>
  </a:objectDefaults>
  <a:extraClrSchemeLst/>
</a:theme>
</file>

<file path=ppt/theme/theme2.xml><?xml version="1.0" encoding="utf-8"?>
<a:theme xmlns:a="http://schemas.openxmlformats.org/drawingml/2006/main" name="Agenda">
  <a:themeElements>
    <a:clrScheme name="DNV powerpoint">
      <a:dk1>
        <a:srgbClr val="333333"/>
      </a:dk1>
      <a:lt1>
        <a:srgbClr val="FFFFFF"/>
      </a:lt1>
      <a:dk2>
        <a:srgbClr val="0F204B"/>
      </a:dk2>
      <a:lt2>
        <a:srgbClr val="C8C8C8"/>
      </a:lt2>
      <a:accent1>
        <a:srgbClr val="99D6F0"/>
      </a:accent1>
      <a:accent2>
        <a:srgbClr val="3F9C35"/>
      </a:accent2>
      <a:accent3>
        <a:srgbClr val="003591"/>
      </a:accent3>
      <a:accent4>
        <a:srgbClr val="009FDA"/>
      </a:accent4>
      <a:accent5>
        <a:srgbClr val="66C5E9"/>
      </a:accent5>
      <a:accent6>
        <a:srgbClr val="FECB00"/>
      </a:accent6>
      <a:hlink>
        <a:srgbClr val="003591"/>
      </a:hlink>
      <a:folHlink>
        <a:srgbClr val="6E5091"/>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solidFill>
            <a:schemeClr val="accent4"/>
          </a:solidFill>
        </a:ln>
      </a:spPr>
      <a:bodyPr rtlCol="0" anchor="ctr"/>
      <a:lstStyle>
        <a:defPPr algn="ctr">
          <a:lnSpc>
            <a:spcPct val="113000"/>
          </a:lnSpc>
          <a:spcBef>
            <a:spcPts val="600"/>
          </a:spcBef>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3000"/>
          </a:lnSpc>
          <a:spcBef>
            <a:spcPts val="600"/>
          </a:spcBef>
          <a:defRPr sz="1600" dirty="0" err="1" smtClean="0">
            <a:solidFill>
              <a:srgbClr val="333333"/>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CCE00236BAC21F4D98949B4499C52493" ma:contentTypeVersion="1" ma:contentTypeDescription="Create a new document." ma:contentTypeScope="" ma:versionID="38bda8fc668753f7f0ff066fc19558ed">
  <xsd:schema xmlns:xsd="http://www.w3.org/2001/XMLSchema" xmlns:xs="http://www.w3.org/2001/XMLSchema" xmlns:p="http://schemas.microsoft.com/office/2006/metadata/properties" targetNamespace="http://schemas.microsoft.com/office/2006/metadata/properties" ma:root="true" ma:fieldsID="b1e5eb46932c941d200f6aa5e1bc10c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D03D6AD-B513-499E-8BEC-D80DE4C4E65A}">
  <ds:schemaRefs>
    <ds:schemaRef ds:uri="http://schemas.microsoft.com/sharepoint/v3/contenttype/forms"/>
  </ds:schemaRefs>
</ds:datastoreItem>
</file>

<file path=customXml/itemProps2.xml><?xml version="1.0" encoding="utf-8"?>
<ds:datastoreItem xmlns:ds="http://schemas.openxmlformats.org/officeDocument/2006/customXml" ds:itemID="{AAD712E5-DF75-4DFD-B5B5-7F082F9FA98B}">
  <ds:schemaRefs>
    <ds:schemaRef ds:uri="http://schemas.microsoft.com/sharepoint/events"/>
  </ds:schemaRefs>
</ds:datastoreItem>
</file>

<file path=customXml/itemProps3.xml><?xml version="1.0" encoding="utf-8"?>
<ds:datastoreItem xmlns:ds="http://schemas.openxmlformats.org/officeDocument/2006/customXml" ds:itemID="{650C66E5-F252-481D-A99E-0EF1698AA3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F1FB5EEF-2C3B-4782-AEAB-DEA3E1345B1D}">
  <ds:schemaRefs>
    <ds:schemaRef ds:uri="http://purl.org/dc/dcmitype/"/>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2975</Words>
  <Application>Microsoft Office PowerPoint</Application>
  <PresentationFormat>On-screen Show (4:3)</PresentationFormat>
  <Paragraphs>447</Paragraphs>
  <Slides>28</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ＭＳ Ｐゴシック</vt:lpstr>
      <vt:lpstr>Arial</vt:lpstr>
      <vt:lpstr>Calibri</vt:lpstr>
      <vt:lpstr>Symbol</vt:lpstr>
      <vt:lpstr>Times</vt:lpstr>
      <vt:lpstr>Verdana</vt:lpstr>
      <vt:lpstr>Wingdings</vt:lpstr>
      <vt:lpstr>Wingdings 2</vt:lpstr>
      <vt:lpstr>Blank</vt:lpstr>
      <vt:lpstr>Agenda</vt:lpstr>
      <vt:lpstr>Building a Market for Energy Efficiency in South Carolina: Potential Studies, Program Design and Implementation</vt:lpstr>
      <vt:lpstr>Agenda</vt:lpstr>
      <vt:lpstr>Highly Skilled People Across the World</vt:lpstr>
      <vt:lpstr>Sustainable Energy Use</vt:lpstr>
      <vt:lpstr>Energy Efficiency Potential Studies: A Brief Introduction</vt:lpstr>
      <vt:lpstr>Goals of Energy Efficiency Potential Studies</vt:lpstr>
      <vt:lpstr>Scope of Studies</vt:lpstr>
      <vt:lpstr>DSM Potential –Energy Efficiency (EE) Potential </vt:lpstr>
      <vt:lpstr>Overview of Modeling Process</vt:lpstr>
      <vt:lpstr>Data Sources</vt:lpstr>
      <vt:lpstr>Savings Results from Past DNV GL Potential Studies</vt:lpstr>
      <vt:lpstr>Xcel Energy Minnesota: Summary of Cumulative DSM Potentials from All Sources, 2011-2020 </vt:lpstr>
      <vt:lpstr>Xcel Energy Colorado, 2013-2020 </vt:lpstr>
      <vt:lpstr>Dominion Virginia Power, 2013-2023: Overview of Technical and Economic Potential Results</vt:lpstr>
      <vt:lpstr>Dominion Virginia Power: Achievable (Program) Potential Alternative Funding Scenarios (2023)</vt:lpstr>
      <vt:lpstr>Creating a Market for Energy Efficiency: View from 30,000 feet</vt:lpstr>
      <vt:lpstr>Selected Topics in Regulatory Policy</vt:lpstr>
      <vt:lpstr>Types of State and Local Government Policies and Programs </vt:lpstr>
      <vt:lpstr>Ratepayer-Funded Energy Efficiency Programs</vt:lpstr>
      <vt:lpstr>Range of Ratepayer-Funded Energy Efficiency Programs</vt:lpstr>
      <vt:lpstr>Opportunities and Barriers  </vt:lpstr>
      <vt:lpstr>Potential Barriers, Opportunities, and Reliability</vt:lpstr>
      <vt:lpstr>Potential Barriers, Opportunities, and Reliability</vt:lpstr>
      <vt:lpstr>Experience from Massachusetts</vt:lpstr>
      <vt:lpstr>Experience from Massachusetts – DNV GL Evaluation</vt:lpstr>
      <vt:lpstr>Experience from elsewhere in the Southeast</vt:lpstr>
      <vt:lpstr>Experience from elsewhere in the Southeast</vt:lpstr>
      <vt:lpstr>DISCUSSION &amp;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2013-12-16T19:36:13Z</dcterms:created>
  <dcterms:modified xsi:type="dcterms:W3CDTF">2015-05-04T15:31:48Z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urrentSublogo">
    <vt:lpwstr/>
  </property>
  <property fmtid="{D5CDD505-2E9C-101B-9397-08002B2CF9AE}" pid="4" name="CurrentLogoPath">
    <vt:lpwstr/>
  </property>
  <property fmtid="{D5CDD505-2E9C-101B-9397-08002B2CF9AE}" pid="5" name="CurrentDepartmentName">
    <vt:lpwstr/>
  </property>
  <property fmtid="{D5CDD505-2E9C-101B-9397-08002B2CF9AE}" pid="6" name="CurrentClientLogoPath">
    <vt:lpwstr/>
  </property>
  <property fmtid="{D5CDD505-2E9C-101B-9397-08002B2CF9AE}" pid="7" name="CurrentDate">
    <vt:lpwstr>November 3, 2014</vt:lpwstr>
  </property>
  <property fmtid="{D5CDD505-2E9C-101B-9397-08002B2CF9AE}" pid="8" name="CurrentPresentationTitle">
    <vt:lpwstr/>
  </property>
  <property fmtid="{D5CDD505-2E9C-101B-9397-08002B2CF9AE}" pid="9" name="CurrentAuthor">
    <vt:lpwstr/>
  </property>
  <property fmtid="{D5CDD505-2E9C-101B-9397-08002B2CF9AE}" pid="10" name="CurrentDepartment">
    <vt:lpwstr/>
  </property>
  <property fmtid="{D5CDD505-2E9C-101B-9397-08002B2CF9AE}" pid="11" name="CurrentBusinessLine">
    <vt:lpwstr/>
  </property>
  <property fmtid="{D5CDD505-2E9C-101B-9397-08002B2CF9AE}" pid="12" name="CurrentCountry">
    <vt:lpwstr/>
  </property>
  <property fmtid="{D5CDD505-2E9C-101B-9397-08002B2CF9AE}" pid="13" name="CurrentPaperType">
    <vt:lpwstr/>
  </property>
  <property fmtid="{D5CDD505-2E9C-101B-9397-08002B2CF9AE}" pid="14" name="CurrentInformationClass">
    <vt:lpwstr/>
  </property>
  <property fmtid="{D5CDD505-2E9C-101B-9397-08002B2CF9AE}" pid="15" name="CurrentRestrictedAccess">
    <vt:lpwstr/>
  </property>
  <property fmtid="{D5CDD505-2E9C-101B-9397-08002B2CF9AE}" pid="16" name="CurrentLanguage">
    <vt:lpwstr/>
  </property>
  <property fmtid="{D5CDD505-2E9C-101B-9397-08002B2CF9AE}" pid="17" name="ContentTypeId">
    <vt:lpwstr>0x010100CCE00236BAC21F4D98949B4499C52493</vt:lpwstr>
  </property>
  <property fmtid="{D5CDD505-2E9C-101B-9397-08002B2CF9AE}" pid="18" name="_dlc_DocId">
    <vt:lpwstr>AW53R54DXQ2Y-8-167</vt:lpwstr>
  </property>
  <property fmtid="{D5CDD505-2E9C-101B-9397-08002B2CF9AE}" pid="19" name="_dlc_DocIdUrl">
    <vt:lpwstr>http://groups.dnv.com/sites/Dominion_Internal/_layouts/DocIdRedir.aspx?ID=AW53R54DXQ2Y-8-167, AW53R54DXQ2Y-8-167</vt:lpwstr>
  </property>
  <property fmtid="{D5CDD505-2E9C-101B-9397-08002B2CF9AE}" pid="20" name="_dlc_DocIdItemGuid">
    <vt:lpwstr>f3a8ded5-b3bb-4029-87b1-7a1636efb645</vt:lpwstr>
  </property>
</Properties>
</file>