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91" r:id="rId5"/>
    <p:sldId id="794" r:id="rId6"/>
    <p:sldId id="796" r:id="rId7"/>
    <p:sldId id="789" r:id="rId8"/>
    <p:sldId id="821" r:id="rId9"/>
    <p:sldId id="813" r:id="rId10"/>
    <p:sldId id="258" r:id="rId11"/>
    <p:sldId id="809" r:id="rId12"/>
    <p:sldId id="817" r:id="rId13"/>
    <p:sldId id="797" r:id="rId14"/>
    <p:sldId id="814" r:id="rId15"/>
    <p:sldId id="815" r:id="rId16"/>
    <p:sldId id="816" r:id="rId17"/>
    <p:sldId id="722" r:id="rId18"/>
    <p:sldId id="819" r:id="rId19"/>
    <p:sldId id="573" r:id="rId20"/>
    <p:sldId id="259" r:id="rId21"/>
    <p:sldId id="801" r:id="rId22"/>
    <p:sldId id="822" r:id="rId23"/>
    <p:sldId id="812" r:id="rId24"/>
    <p:sldId id="807" r:id="rId25"/>
    <p:sldId id="808" r:id="rId26"/>
    <p:sldId id="264" r:id="rId27"/>
    <p:sldId id="810" r:id="rId28"/>
    <p:sldId id="734" r:id="rId29"/>
    <p:sldId id="263" r:id="rId30"/>
    <p:sldId id="792" r:id="rId31"/>
    <p:sldId id="392" r:id="rId32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imon" initials="MS" lastIdx="0" clrIdx="0">
    <p:extLst>
      <p:ext uri="{19B8F6BF-5375-455C-9EA6-DF929625EA0E}">
        <p15:presenceInfo xmlns:p15="http://schemas.microsoft.com/office/powerpoint/2012/main" userId="S-1-5-21-1987792075-1436882243-48716514-121149" providerId="AD"/>
      </p:ext>
    </p:extLst>
  </p:cmAuthor>
  <p:cmAuthor id="2" name="Kelly, Jane M." initials="KJM" lastIdx="1" clrIdx="1">
    <p:extLst>
      <p:ext uri="{19B8F6BF-5375-455C-9EA6-DF929625EA0E}">
        <p15:presenceInfo xmlns:p15="http://schemas.microsoft.com/office/powerpoint/2012/main" userId="S::kellyjm1@dhec.sc.gov::39b3a693-61b6-4bd1-86cd-9cbb687554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20815"/>
    <a:srgbClr val="FFFFFF"/>
    <a:srgbClr val="636463"/>
    <a:srgbClr val="E87722"/>
    <a:srgbClr val="B31B1B"/>
    <a:srgbClr val="CF4520"/>
    <a:srgbClr val="F47A22"/>
    <a:srgbClr val="A21E33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79302" autoAdjust="0"/>
  </p:normalViewPr>
  <p:slideViewPr>
    <p:cSldViewPr snapToGrid="0" snapToObjects="1">
      <p:cViewPr varScale="1">
        <p:scale>
          <a:sx n="57" d="100"/>
          <a:sy n="5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D880E72-C0D1-7B4E-95F7-AA2918E085BC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5FBFBE2-5FC1-6D49-9CB1-BEBD9B36B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35B1ABD-57F1-1B46-A417-3C7D1F2A85D0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3FF746A-9A42-BC49-B5AB-F8339C12B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HCP, healthcare provider; RZV, recombinant zoster vaccine</a:t>
            </a:r>
            <a:r>
              <a:rPr lang="en-US" sz="1200" b="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endParaRPr lang="en-US" sz="12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4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1598134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2657467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95288" y="4047815"/>
            <a:ext cx="5853112" cy="620956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B31B1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842000" y="4047919"/>
            <a:ext cx="2905928" cy="620957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38579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457200" y="1675181"/>
            <a:ext cx="8229600" cy="444646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19521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9999" y="4067527"/>
            <a:ext cx="5970422" cy="1975644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270002" y="1417761"/>
            <a:ext cx="5970421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1</a:t>
            </a:r>
          </a:p>
        </p:txBody>
      </p:sp>
    </p:spTree>
    <p:extLst>
      <p:ext uri="{BB962C8B-B14F-4D97-AF65-F5344CB8AC3E}">
        <p14:creationId xmlns:p14="http://schemas.microsoft.com/office/powerpoint/2010/main" val="248051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827238" y="1417759"/>
            <a:ext cx="3440462" cy="3676951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/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icon to add chart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850900" y="1417639"/>
            <a:ext cx="3976688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 hasCustomPrompt="1"/>
          </p:nvPr>
        </p:nvSpPr>
        <p:spPr>
          <a:xfrm>
            <a:off x="664364" y="1417761"/>
            <a:ext cx="3804897" cy="36762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4468815" y="1417639"/>
            <a:ext cx="3989387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98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Blocks of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3213" y="3694604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7164" y="3694604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36568" y="1417761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03902" y="1417761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4 Images &amp; 4 Blocks of Copy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23877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76435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17961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46780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500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76616" y="1417760"/>
            <a:ext cx="7781584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Venn Diagram &amp; Copy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3" name="Oval 2"/>
            <p:cNvSpPr/>
            <p:nvPr userDrawn="1"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E87722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"/>
            <p:cNvGrpSpPr/>
            <p:nvPr userDrawn="1"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B31B1B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CF4520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4" name="Straight Connector 13"/>
          <p:cNvCxnSpPr/>
          <p:nvPr userDrawn="1"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041310" y="4737959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41310" y="3019184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76618" y="4737959"/>
            <a:ext cx="2085909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951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316234" y="3123801"/>
            <a:ext cx="4178808" cy="621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243367"/>
            <a:ext cx="3337560" cy="4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6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96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6D49-5F13-124C-A993-73EC77E207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75F1-CD07-1942-BB45-DB664663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1598134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2657467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0" y="6400800"/>
            <a:ext cx="307370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09" y="6496931"/>
            <a:ext cx="2574951" cy="3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914401" y="1432415"/>
            <a:ext cx="7759701" cy="4517048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4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33900" y="1417760"/>
            <a:ext cx="3744913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2427" y="1418371"/>
            <a:ext cx="3554338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1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Double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723900" y="1417760"/>
            <a:ext cx="3632200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546215" y="1417760"/>
            <a:ext cx="3797300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01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Images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8861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00629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2789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86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006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278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94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600" y="1417639"/>
            <a:ext cx="741680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63600" y="4067527"/>
            <a:ext cx="7416800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3250" y="3598668"/>
            <a:ext cx="7654150" cy="2444501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6517174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4595866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2674558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753250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5727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7720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145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2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267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387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659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603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439009"/>
            <a:ext cx="7734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4311872" y="6483350"/>
            <a:ext cx="5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68" r:id="rId17"/>
    <p:sldLayoutId id="2147483669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fm.org/covidclinica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1514-40E7-46EB-A1FB-39DA7555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72" y="2655802"/>
            <a:ext cx="8351856" cy="989914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COVID-19 Vaccine Update</a:t>
            </a:r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C0A61D78-963E-49B3-96D4-06F637C9AFA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0" y="-591933"/>
            <a:ext cx="9182850" cy="2896482"/>
          </a:xfrm>
        </p:spPr>
      </p:pic>
      <p:pic>
        <p:nvPicPr>
          <p:cNvPr id="6" name="Picture 4" descr="Fast COVID-19 vaccine timelines are unrealistic and put the integrity of  scientists at risk">
            <a:extLst>
              <a:ext uri="{FF2B5EF4-FFF2-40B4-BE49-F238E27FC236}">
                <a16:creationId xmlns:a16="http://schemas.microsoft.com/office/drawing/2014/main" id="{B76151D9-D3C1-4426-99AF-35EACE3F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88" y="4109155"/>
            <a:ext cx="5207612" cy="27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A0848B59-903E-4065-8F7D-E77507052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5F0DAC-993C-459A-9FC3-023D57402C5A}"/>
              </a:ext>
            </a:extLst>
          </p:cNvPr>
          <p:cNvSpPr txBox="1">
            <a:spLocks/>
          </p:cNvSpPr>
          <p:nvPr/>
        </p:nvSpPr>
        <p:spPr>
          <a:xfrm>
            <a:off x="316932" y="4162574"/>
            <a:ext cx="6400800" cy="1344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>
                <a:solidFill>
                  <a:srgbClr val="B31B1B"/>
                </a:solidFill>
                <a:latin typeface="Arial"/>
                <a:ea typeface="+mn-ea"/>
                <a:cs typeface="Arial"/>
              </a:defRPr>
            </a:lvl1pPr>
            <a:lvl2pPr marL="45720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Jane Kelly, MD</a:t>
            </a:r>
          </a:p>
          <a:p>
            <a:r>
              <a:rPr lang="en-US" b="1" dirty="0"/>
              <a:t>Assistant State Epidemiologist</a:t>
            </a:r>
          </a:p>
          <a:p>
            <a:r>
              <a:rPr lang="en-US" b="1" dirty="0"/>
              <a:t>SC DHEC</a:t>
            </a:r>
          </a:p>
          <a:p>
            <a:r>
              <a:rPr lang="en-US" b="1" dirty="0"/>
              <a:t>December 10 2020</a:t>
            </a:r>
          </a:p>
        </p:txBody>
      </p:sp>
    </p:spTree>
    <p:extLst>
      <p:ext uri="{BB962C8B-B14F-4D97-AF65-F5344CB8AC3E}">
        <p14:creationId xmlns:p14="http://schemas.microsoft.com/office/powerpoint/2010/main" val="75058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853B-F9DB-47EE-9EA2-EA59C4C7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1a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4929-93D8-43AC-A3B4-CB5220CB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89" y="1213231"/>
            <a:ext cx="7734300" cy="5144352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ACIP recommendations: “Health care personnel defined as paid and unpaid persons serving in health care settings who have the potential for direct or indirect exposure to patients or infectious materials”</a:t>
            </a:r>
          </a:p>
          <a:p>
            <a:r>
              <a:rPr lang="en-US" dirty="0">
                <a:solidFill>
                  <a:schemeClr val="tx1"/>
                </a:solidFill>
              </a:rPr>
              <a:t>Initial supply of vaccine will be limited; sub-prioritization is necessary</a:t>
            </a:r>
          </a:p>
          <a:p>
            <a:r>
              <a:rPr lang="en-US" b="0" dirty="0">
                <a:solidFill>
                  <a:schemeClr val="tx1"/>
                </a:solidFill>
              </a:rPr>
              <a:t>DHEC recommends vaccinating frontline workers in a healthcare setting that are at highest risk of contracting COVID-19 and who are essential to preventing mortality among confirmed COVID-19 cases</a:t>
            </a:r>
          </a:p>
          <a:p>
            <a:r>
              <a:rPr lang="en-US" b="0" dirty="0">
                <a:solidFill>
                  <a:schemeClr val="tx1"/>
                </a:solidFill>
              </a:rPr>
              <a:t>Protecting the individual workers but also protecting the health care system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59E2F-4EEE-42AF-97C6-458ECA9F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42B1D-1857-4D6D-A41F-3162679C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3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5849-20B8-4931-9CCE-50FF744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1a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65A8-7A6A-40E4-BE74-2A5291445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performing direct medical care to suspected and/or confirmed COVID-19 patients</a:t>
            </a:r>
          </a:p>
          <a:p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staff directly interacting with suspected and/or confirmed COVID-19 patients</a:t>
            </a:r>
          </a:p>
          <a:p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room staff at high risk of exposure to suspected and/or confirmed COVID-19 patients</a:t>
            </a:r>
          </a:p>
          <a:p>
            <a:pPr lvl="0"/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and volunteer medical first responders (EMS, paramedics, fire department personnel who provide emergency medical services) and hospital transport personnel in direct contact with suspected and/or confirmed COVID-19 patients 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06CAE-E207-40A6-92B0-DD40E008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F1DC7-B4BE-4C3D-875B-16675EEB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2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DB88-890E-4738-B466-B9CB08F48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</a:rPr>
              <a:t>Persons providing direct medical care in</a:t>
            </a:r>
          </a:p>
          <a:p>
            <a:r>
              <a:rPr lang="en-US" b="0" dirty="0">
                <a:solidFill>
                  <a:schemeClr val="tx1"/>
                </a:solidFill>
              </a:rPr>
              <a:t>Correctional facilities</a:t>
            </a:r>
          </a:p>
          <a:p>
            <a:r>
              <a:rPr lang="en-US" b="0" dirty="0">
                <a:solidFill>
                  <a:schemeClr val="tx1"/>
                </a:solidFill>
              </a:rPr>
              <a:t>Dialysis and infusion centers</a:t>
            </a:r>
          </a:p>
          <a:p>
            <a:r>
              <a:rPr lang="en-US" b="0" dirty="0">
                <a:solidFill>
                  <a:schemeClr val="tx1"/>
                </a:solidFill>
              </a:rPr>
              <a:t>Outpatient medical settings treating persons with suspected or confirmed COVID-19 infection</a:t>
            </a:r>
          </a:p>
          <a:p>
            <a:r>
              <a:rPr lang="en-US" b="0" dirty="0">
                <a:solidFill>
                  <a:schemeClr val="tx1"/>
                </a:solidFill>
              </a:rPr>
              <a:t>Settings where monoclonal antibodies for COVID-19 infusions were given</a:t>
            </a:r>
          </a:p>
          <a:p>
            <a:r>
              <a:rPr lang="en-US" b="0" dirty="0">
                <a:solidFill>
                  <a:schemeClr val="tx1"/>
                </a:solidFill>
              </a:rPr>
              <a:t>Home health and Hospice workers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1D7DA-EB76-430F-90D7-3E302A46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F5E6C-8A2D-4114-9E52-4960D82B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97FCAF-B515-4DEB-9C60-17BC8408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 Phase 1a Vaccination</a:t>
            </a:r>
          </a:p>
        </p:txBody>
      </p:sp>
    </p:spTree>
    <p:extLst>
      <p:ext uri="{BB962C8B-B14F-4D97-AF65-F5344CB8AC3E}">
        <p14:creationId xmlns:p14="http://schemas.microsoft.com/office/powerpoint/2010/main" val="254597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B83C-884E-4458-8392-4BB4ADD4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Phase 1a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F6DD-1F0F-4472-A2B5-755892DC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Residents and staff in long-term care facilities vaccinated through federal/pharmacy partnership</a:t>
            </a:r>
          </a:p>
          <a:p>
            <a:r>
              <a:rPr lang="en-US" b="0" dirty="0">
                <a:solidFill>
                  <a:schemeClr val="tx1"/>
                </a:solidFill>
              </a:rPr>
              <a:t>DHEC will provide guidance on sub-prioritization of HCP when vaccine supply is limited initially</a:t>
            </a:r>
          </a:p>
          <a:p>
            <a:r>
              <a:rPr lang="en-US" b="0" dirty="0">
                <a:solidFill>
                  <a:schemeClr val="tx1"/>
                </a:solidFill>
              </a:rPr>
              <a:t>Guidance on scheduling to avoid potential clustering of worker absenteeism related to systemic reactions associated especially with the 2</a:t>
            </a:r>
            <a:r>
              <a:rPr lang="en-US" b="0" baseline="30000" dirty="0">
                <a:solidFill>
                  <a:schemeClr val="tx1"/>
                </a:solidFill>
              </a:rPr>
              <a:t>nd</a:t>
            </a:r>
            <a:r>
              <a:rPr lang="en-US" b="0" dirty="0">
                <a:solidFill>
                  <a:schemeClr val="tx1"/>
                </a:solidFill>
              </a:rPr>
              <a:t> dose of vaccine</a:t>
            </a:r>
          </a:p>
          <a:p>
            <a:r>
              <a:rPr lang="en-US" b="0" dirty="0">
                <a:solidFill>
                  <a:schemeClr val="tx1"/>
                </a:solidFill>
              </a:rPr>
              <a:t>DHEC will not require vaccination though individual facilities may as a condition for employment (similar to influenza vaccine)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C40B1-EAF7-4D31-81BC-11DC5E0F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0ACC9-DFE9-4F28-A2CC-15CA1E97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7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D754F-CB43-48FA-980A-DC98483450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2658262"/>
            <a:ext cx="8060268" cy="4007827"/>
          </a:xfrm>
        </p:spPr>
        <p:txBody>
          <a:bodyPr>
            <a:noAutofit/>
          </a:bodyPr>
          <a:lstStyle/>
          <a:p>
            <a:r>
              <a:rPr lang="en-US" sz="2800" b="0" dirty="0"/>
              <a:t>Decision to vaccinate weighs benefit and risk</a:t>
            </a:r>
          </a:p>
          <a:p>
            <a:r>
              <a:rPr lang="en-US" sz="2800" b="0" dirty="0"/>
              <a:t>Generally, want to minimize reactogenicity</a:t>
            </a:r>
          </a:p>
          <a:p>
            <a:pPr lvl="1"/>
            <a:r>
              <a:rPr lang="en-US" sz="2800" b="0" dirty="0"/>
              <a:t>Public perception of “flu” from influenza vaccine (i.e., innate immune response)</a:t>
            </a:r>
          </a:p>
          <a:p>
            <a:r>
              <a:rPr lang="en-US" sz="2800" b="0" dirty="0"/>
              <a:t>Sometimes a reactogenic vaccine is better</a:t>
            </a:r>
          </a:p>
          <a:p>
            <a:pPr lvl="1"/>
            <a:r>
              <a:rPr lang="en-US" sz="2800" b="0" dirty="0"/>
              <a:t>New shingles vaccine (97% vs 51%)</a:t>
            </a:r>
          </a:p>
          <a:p>
            <a:r>
              <a:rPr lang="en-US" sz="2800" b="0" dirty="0"/>
              <a:t>Patient’s </a:t>
            </a:r>
            <a:r>
              <a:rPr lang="en-US" sz="2800" b="0" i="1" dirty="0"/>
              <a:t>perceived</a:t>
            </a:r>
            <a:r>
              <a:rPr lang="en-US" sz="2800" b="0" dirty="0"/>
              <a:t> benefit vs. risk impacts willingness to receive vaccine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F943B98-0CB1-4A7C-9963-1C10F805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48" y="191911"/>
            <a:ext cx="5304357" cy="25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B30FAE-30AA-4735-A37A-A7B65A7BB695}"/>
              </a:ext>
            </a:extLst>
          </p:cNvPr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2081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/>
              <a:t>Safety and </a:t>
            </a:r>
            <a:br>
              <a:rPr lang="en-US" b="1"/>
            </a:br>
            <a:r>
              <a:rPr lang="en-US" b="1"/>
              <a:t>Reactogenicity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52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4AEF-8E31-421D-A3A1-FDFDAE83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9" y="288731"/>
            <a:ext cx="5391382" cy="994172"/>
          </a:xfrm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What symptoms may occur?</a:t>
            </a:r>
            <a:br>
              <a:rPr lang="en-US" sz="2700" b="1" dirty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E828B-5B42-4ADD-B20E-30DBB0D0A0DD}"/>
              </a:ext>
            </a:extLst>
          </p:cNvPr>
          <p:cNvSpPr txBox="1"/>
          <p:nvPr/>
        </p:nvSpPr>
        <p:spPr>
          <a:xfrm>
            <a:off x="572345" y="834261"/>
            <a:ext cx="81765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Moderna</a:t>
            </a:r>
            <a:r>
              <a:rPr lang="en-US" sz="2400" b="1" dirty="0"/>
              <a:t> and Pfizer vaccines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(Results from limited number of people from Phase 1/2 studies)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No serious adverse events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Fewer and milder symptoms with the 1</a:t>
            </a:r>
            <a:r>
              <a:rPr lang="en-US" sz="2400" baseline="30000" dirty="0"/>
              <a:t>st</a:t>
            </a:r>
            <a:r>
              <a:rPr lang="en-US" sz="2400" dirty="0"/>
              <a:t> dose than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More than half had mild-moderate fatigue, chills, headache, muscle aches after 2</a:t>
            </a:r>
            <a:r>
              <a:rPr lang="en-US" sz="2400" baseline="30000" dirty="0">
                <a:ea typeface="Cambria Math" panose="02040503050406030204" pitchFamily="18" charset="0"/>
              </a:rPr>
              <a:t>nd</a:t>
            </a:r>
            <a:r>
              <a:rPr lang="en-US" sz="2400" dirty="0">
                <a:ea typeface="Cambria Math" panose="02040503050406030204" pitchFamily="18" charset="0"/>
              </a:rPr>
              <a:t>  dose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Mild-moderate pain at the injection site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dose ~60-80% mild 10% moderate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dose ~60-75% mild, up to 25% moderate)</a:t>
            </a:r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en-US" sz="2400" dirty="0"/>
              <a:t>Up to 3% severe headache, up to 2% severe fatigue after 2</a:t>
            </a:r>
            <a:r>
              <a:rPr lang="en-US" sz="2400" baseline="30000" dirty="0"/>
              <a:t>nd</a:t>
            </a:r>
            <a:r>
              <a:rPr lang="en-US" sz="2400" dirty="0"/>
              <a:t> dose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B9C02-F1E5-4036-97CD-E9DFADCF54E1}"/>
              </a:ext>
            </a:extLst>
          </p:cNvPr>
          <p:cNvSpPr txBox="1"/>
          <p:nvPr/>
        </p:nvSpPr>
        <p:spPr>
          <a:xfrm>
            <a:off x="477869" y="5627209"/>
            <a:ext cx="9402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https://www.nejm.org/doi/full/10.1056/NEJMoa2022483?query=recirc_mostViewed_railB_article</a:t>
            </a:r>
          </a:p>
        </p:txBody>
      </p:sp>
    </p:spTree>
    <p:extLst>
      <p:ext uri="{BB962C8B-B14F-4D97-AF65-F5344CB8AC3E}">
        <p14:creationId xmlns:p14="http://schemas.microsoft.com/office/powerpoint/2010/main" val="394661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189" y="396561"/>
            <a:ext cx="8126952" cy="994172"/>
          </a:xfrm>
        </p:spPr>
        <p:txBody>
          <a:bodyPr>
            <a:normAutofit/>
          </a:bodyPr>
          <a:lstStyle/>
          <a:p>
            <a:r>
              <a:rPr lang="en-US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Discussing the facts around vaccine including side effects</a:t>
            </a:r>
          </a:p>
        </p:txBody>
      </p:sp>
      <p:pic>
        <p:nvPicPr>
          <p:cNvPr id="4" name="Picture 2" descr="5,361 Black Patient Illustrations, Royalty-Free Vector Graphics &amp; Clip Art  - iStock">
            <a:extLst>
              <a:ext uri="{FF2B5EF4-FFF2-40B4-BE49-F238E27FC236}">
                <a16:creationId xmlns:a16="http://schemas.microsoft.com/office/drawing/2014/main" id="{2B0BC933-D654-448D-9BFE-EE0BD75FB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89" y="3051508"/>
            <a:ext cx="4306411" cy="26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CB76FC-8F3E-4C87-8D9A-F4D33EA316FE}"/>
              </a:ext>
            </a:extLst>
          </p:cNvPr>
          <p:cNvSpPr txBox="1">
            <a:spLocks noChangeArrowheads="1"/>
          </p:cNvSpPr>
          <p:nvPr/>
        </p:nvSpPr>
        <p:spPr>
          <a:xfrm>
            <a:off x="477998" y="1509866"/>
            <a:ext cx="4414513" cy="32529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You, as a health care professional, are a trusted voice</a:t>
            </a:r>
          </a:p>
          <a:p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People need to know ahead of time about </a:t>
            </a: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local and  systemic symptoms 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(so they are not surprised!)</a:t>
            </a:r>
          </a:p>
          <a:p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Avoid the term “side effects”</a:t>
            </a:r>
          </a:p>
          <a:p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Use “temporary symptoms”</a:t>
            </a:r>
          </a:p>
          <a:p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Explain the symptoms are a sign that the vaccine is working; the immune system is responding</a:t>
            </a:r>
          </a:p>
          <a:p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11D5-7799-46BE-9269-88479ADA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I tell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5918-D80E-4AEF-8B3F-19A3B2F4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0690"/>
            <a:ext cx="8229600" cy="4525963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Severe symptoms are rare, but mild-moderate ones are common, with the COVID-19 vaccines</a:t>
            </a:r>
          </a:p>
          <a:p>
            <a:r>
              <a:rPr lang="en-US" b="0" dirty="0">
                <a:solidFill>
                  <a:schemeClr val="tx1"/>
                </a:solidFill>
              </a:rPr>
              <a:t>Consider the shingles vaccine analogy</a:t>
            </a:r>
          </a:p>
          <a:p>
            <a:pPr lvl="1"/>
            <a:r>
              <a:rPr lang="en-US" sz="2400" b="0" dirty="0">
                <a:solidFill>
                  <a:schemeClr val="tx1"/>
                </a:solidFill>
              </a:rPr>
              <a:t>Which would you prefer: the old shingles vaccine that causes fewer symptoms but only works half the time, or the new one that is 97% efficacious but may give you fever, myalgias, and fatigue for a couple of days?</a:t>
            </a:r>
          </a:p>
          <a:p>
            <a:pPr lvl="1"/>
            <a:r>
              <a:rPr lang="en-US" sz="2400" b="0" dirty="0">
                <a:solidFill>
                  <a:schemeClr val="tx1"/>
                </a:solidFill>
              </a:rPr>
              <a:t>Risks of vaccine vs. risk of COVID-19 disease</a:t>
            </a:r>
          </a:p>
          <a:p>
            <a:pPr lvl="1"/>
            <a:r>
              <a:rPr lang="en-US" sz="2400" b="0" dirty="0">
                <a:solidFill>
                  <a:schemeClr val="tx1"/>
                </a:solidFill>
              </a:rPr>
              <a:t>Don’t forget you can take acetaminophen</a:t>
            </a:r>
          </a:p>
          <a:p>
            <a:r>
              <a:rPr lang="en-US" b="0" dirty="0">
                <a:solidFill>
                  <a:schemeClr val="tx1"/>
                </a:solidFill>
              </a:rPr>
              <a:t>Workers might consider getting vaccinated when they have 1-2 days off following vaccination, especially after the second dose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127-D7BE-4F04-9812-7F7272CA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7" y="274638"/>
            <a:ext cx="855953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about long-term or rare side effects?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FF54F1-E849-4357-A853-4C20F2F571A8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32" y="972418"/>
            <a:ext cx="5494152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EBA1C1-E89B-483E-B639-59D2E83B8580}"/>
              </a:ext>
            </a:extLst>
          </p:cNvPr>
          <p:cNvSpPr txBox="1"/>
          <p:nvPr/>
        </p:nvSpPr>
        <p:spPr>
          <a:xfrm>
            <a:off x="299343" y="1578849"/>
            <a:ext cx="3369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Might not know about rare or long-term side effects until millions are vaccinated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8A502-566C-417D-9F71-49DEA7A697FB}"/>
              </a:ext>
            </a:extLst>
          </p:cNvPr>
          <p:cNvSpPr txBox="1"/>
          <p:nvPr/>
        </p:nvSpPr>
        <p:spPr>
          <a:xfrm>
            <a:off x="524785" y="3905706"/>
            <a:ext cx="808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FDA and CDC will collect safety data from those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Will also have safety data from other countries (e.g., England)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of us must weigh risk/benefit ratio: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Benefit of vaccine (with 95% efficacy) protecting from COVID-19 now</a:t>
            </a:r>
            <a:r>
              <a:rPr lang="en-US" sz="2400" b="1" dirty="0"/>
              <a:t> </a:t>
            </a:r>
            <a:r>
              <a:rPr lang="en-US" sz="2400" dirty="0"/>
              <a:t>vs.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Symptoms with vaccination and unknown rare or long-term risks</a:t>
            </a:r>
          </a:p>
        </p:txBody>
      </p:sp>
    </p:spTree>
    <p:extLst>
      <p:ext uri="{BB962C8B-B14F-4D97-AF65-F5344CB8AC3E}">
        <p14:creationId xmlns:p14="http://schemas.microsoft.com/office/powerpoint/2010/main" val="318064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C32A-98E2-45FD-8043-2C1F3171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Contraindications to COVID-19 vaccine?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280A-3675-44E2-9920-8B0E7DD2A49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2149" y="1725926"/>
            <a:ext cx="7759701" cy="4517048"/>
          </a:xfrm>
        </p:spPr>
        <p:txBody>
          <a:bodyPr>
            <a:noAutofit/>
          </a:bodyPr>
          <a:lstStyle/>
          <a:p>
            <a:r>
              <a:rPr lang="en-US" sz="2400" b="0" dirty="0"/>
              <a:t>In the US, severe allergic reaction in ~ one of every 1.4 million doses of vaccine</a:t>
            </a:r>
          </a:p>
          <a:p>
            <a:r>
              <a:rPr lang="en-US" sz="2400" b="0" dirty="0"/>
              <a:t>2 severe allergic reactions thus far in the UK</a:t>
            </a:r>
          </a:p>
          <a:p>
            <a:r>
              <a:rPr lang="en-US" sz="2400" b="0" dirty="0"/>
              <a:t>Persons with significant allergic reaction to a vaccine, medicine or food (e.g., history of anaphylactoid reaction or those who have been advised to carry an adrenaline autoinjector) should be cautioned </a:t>
            </a:r>
          </a:p>
          <a:p>
            <a:pPr lvl="1"/>
            <a:r>
              <a:rPr lang="en-US" sz="2400" b="0" dirty="0"/>
              <a:t>Awaiting FDA/ACIP recommendations</a:t>
            </a:r>
          </a:p>
          <a:p>
            <a:pPr lvl="1"/>
            <a:r>
              <a:rPr lang="en-US" sz="2400" b="0" dirty="0"/>
              <a:t>May suggest wait for a different vaccine platform</a:t>
            </a:r>
          </a:p>
          <a:p>
            <a:pPr lvl="1"/>
            <a:r>
              <a:rPr lang="en-US" sz="2400" b="0" dirty="0"/>
              <a:t>Have epinephrine and resuscitation capability available</a:t>
            </a:r>
          </a:p>
        </p:txBody>
      </p:sp>
    </p:spTree>
    <p:extLst>
      <p:ext uri="{BB962C8B-B14F-4D97-AF65-F5344CB8AC3E}">
        <p14:creationId xmlns:p14="http://schemas.microsoft.com/office/powerpoint/2010/main" val="322903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58EF-0B76-458B-AF39-322499E6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Phased vaccine allocation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AD06D2-3023-408A-A059-C1087D6B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52"/>
          <a:stretch/>
        </p:blipFill>
        <p:spPr>
          <a:xfrm>
            <a:off x="0" y="1162756"/>
            <a:ext cx="9042655" cy="4876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EA75D-BE03-4D2C-A0DF-D88CC052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7A419-6D90-49B4-BFB8-4674A014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39B5F-4354-41F1-981C-6B9D34773B32}"/>
              </a:ext>
            </a:extLst>
          </p:cNvPr>
          <p:cNvSpPr txBox="1"/>
          <p:nvPr/>
        </p:nvSpPr>
        <p:spPr>
          <a:xfrm>
            <a:off x="-282222" y="1885244"/>
            <a:ext cx="598311" cy="2280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F04EFC-3791-436A-9915-18D84E3F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in Pregnancy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3B5E33-1967-49C7-954A-1039F4384C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7099" y="969570"/>
            <a:ext cx="7759701" cy="4517048"/>
          </a:xfrm>
        </p:spPr>
        <p:txBody>
          <a:bodyPr>
            <a:noAutofit/>
          </a:bodyPr>
          <a:lstStyle/>
          <a:p>
            <a:r>
              <a:rPr lang="en-US" sz="2400" b="0" dirty="0"/>
              <a:t>Pregnant women are excluded from vaccine trials</a:t>
            </a:r>
          </a:p>
          <a:p>
            <a:r>
              <a:rPr lang="en-US" sz="2400" b="0" dirty="0"/>
              <a:t>mRNA vaccine do not contain a live virus but rather induce humoral and cellular immune response through the use of viral mRNA</a:t>
            </a:r>
          </a:p>
          <a:p>
            <a:r>
              <a:rPr lang="en-US" sz="2400" b="0" dirty="0"/>
              <a:t>The theoretical risk of fetal harm from mRNA vaccines is very low</a:t>
            </a:r>
          </a:p>
          <a:p>
            <a:r>
              <a:rPr lang="en-US" sz="2400" b="0" dirty="0"/>
              <a:t>As data emerge, counseling will likely shift, as some vaccines (e.g., AstraZeneca adenovirus vector) may be more suitable for pregnant women</a:t>
            </a:r>
          </a:p>
          <a:p>
            <a:r>
              <a:rPr lang="en-US" sz="2400" b="0" dirty="0"/>
              <a:t>The Society for Fetal and Maternal Medicine recommends that healthcare workers, who are considered prioritized for vaccination, be offered the vaccine if pregnant</a:t>
            </a:r>
            <a:endParaRPr lang="en-US" sz="2400" b="0" dirty="0">
              <a:hlinkClick r:id="rId2"/>
            </a:endParaRPr>
          </a:p>
          <a:p>
            <a:r>
              <a:rPr lang="en-US" sz="2400" b="0" dirty="0">
                <a:hlinkClick r:id="rId2"/>
              </a:rPr>
              <a:t>https://www.smfm.org/covidclinical</a:t>
            </a:r>
            <a:r>
              <a:rPr lang="en-US" sz="2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736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ED87-CC44-4827-97AD-0BED6B10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465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Institute for Health Metrics and Evaluation, SC, 12.06.2020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DE8A05C-DA6E-4501-95E5-E06DD17D714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67051" y="1649060"/>
            <a:ext cx="8878122" cy="3559879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68DD4E-6457-4B35-BD86-64951D74F095}"/>
              </a:ext>
            </a:extLst>
          </p:cNvPr>
          <p:cNvCxnSpPr/>
          <p:nvPr/>
        </p:nvCxnSpPr>
        <p:spPr>
          <a:xfrm>
            <a:off x="723569" y="2806811"/>
            <a:ext cx="97801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8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059A-EF07-4B65-A6C6-D47B92F8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Death rates for COVID-19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04582E78-D1D6-4FB4-A92B-D8F49879091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-128134" y="1750742"/>
            <a:ext cx="9272134" cy="3869472"/>
          </a:xfrm>
        </p:spPr>
      </p:pic>
    </p:spTree>
    <p:extLst>
      <p:ext uri="{BB962C8B-B14F-4D97-AF65-F5344CB8AC3E}">
        <p14:creationId xmlns:p14="http://schemas.microsoft.com/office/powerpoint/2010/main" val="245860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Vaccines don’t save lives; vaccinations 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A793-F0BB-4B9A-9E97-4CEE2D24ADB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6466" y="1425086"/>
            <a:ext cx="8334023" cy="4007827"/>
          </a:xfrm>
        </p:spPr>
        <p:txBody>
          <a:bodyPr>
            <a:noAutofit/>
          </a:bodyPr>
          <a:lstStyle/>
          <a:p>
            <a:r>
              <a:rPr lang="en-US" sz="2400" dirty="0"/>
              <a:t>Timeline not definite</a:t>
            </a:r>
          </a:p>
          <a:p>
            <a:r>
              <a:rPr lang="en-US" sz="2400" b="0" dirty="0"/>
              <a:t>USG contracted for 100M doses from each company </a:t>
            </a:r>
          </a:p>
          <a:p>
            <a:r>
              <a:rPr lang="en-US" sz="2400" b="0" dirty="0"/>
              <a:t>CDC has indicated SC allocation will be ~200K-300K doses by the end of 2020 (subject to change)</a:t>
            </a:r>
          </a:p>
          <a:p>
            <a:r>
              <a:rPr lang="en-US" sz="2400" b="0" dirty="0"/>
              <a:t>We won’t know exact amount until doses are received</a:t>
            </a:r>
          </a:p>
          <a:p>
            <a:r>
              <a:rPr lang="en-US" sz="2400" b="0" dirty="0"/>
              <a:t>DHEC anticipates this will be enough for medical first responders, frontline workers in medical settings at highest risk for COVID-19, residents/staff in LTCF</a:t>
            </a:r>
          </a:p>
          <a:p>
            <a:r>
              <a:rPr lang="en-US" sz="2400" b="0" dirty="0"/>
              <a:t>Need to stagger vaccinations (don’t vaccinate entire team at same time!), and not everyone in the first week</a:t>
            </a:r>
          </a:p>
          <a:p>
            <a:r>
              <a:rPr lang="en-US" sz="2400" b="0" dirty="0"/>
              <a:t>As more vaccine becomes available early 2021, will expand vaccination program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4F4DAB-63BE-48E9-B316-61B2436A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frontline workers in medical settings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E22400"/>
                </a:solidFill>
                <a:effectLst/>
                <a:latin typeface="inherit"/>
                <a:cs typeface="Calibri" panose="020F0502020204030204" pitchFamily="34" charset="0"/>
              </a:rPr>
              <a:t>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Calibri" panose="020F0502020204030204" pitchFamily="34" charset="0"/>
              </a:rPr>
              <a:t>at high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E22400"/>
                </a:solidFill>
                <a:effectLst/>
                <a:latin typeface="inherit"/>
                <a:cs typeface="Calibri" panose="020F0502020204030204" pitchFamily="34" charset="0"/>
              </a:rPr>
              <a:t>est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Calibri" panose="020F0502020204030204" pitchFamily="34" charset="0"/>
              </a:rPr>
              <a:t> risk for COVID-19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4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442D-C3FB-4B24-844A-0EB85A49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I need to save and store the 2</a:t>
            </a:r>
            <a:r>
              <a:rPr lang="en-US" b="1" baseline="30000" dirty="0"/>
              <a:t>nd</a:t>
            </a:r>
            <a:r>
              <a:rPr lang="en-US" b="1" dirty="0"/>
              <a:t> dose? No – example Pfizer vaccine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986DBA-5640-490E-90DF-624CA996E7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4849" y="1417639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040">
                  <a:extLst>
                    <a:ext uri="{9D8B030D-6E8A-4147-A177-3AD203B41FA5}">
                      <a16:colId xmlns:a16="http://schemas.microsoft.com/office/drawing/2014/main" val="35625754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24439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1848427482"/>
                    </a:ext>
                  </a:extLst>
                </a:gridCol>
                <a:gridCol w="2686755">
                  <a:extLst>
                    <a:ext uri="{9D8B030D-6E8A-4147-A177-3AD203B41FA5}">
                      <a16:colId xmlns:a16="http://schemas.microsoft.com/office/drawing/2014/main" val="2239995956"/>
                    </a:ext>
                  </a:extLst>
                </a:gridCol>
                <a:gridCol w="2759427">
                  <a:extLst>
                    <a:ext uri="{9D8B030D-6E8A-4147-A177-3AD203B41FA5}">
                      <a16:colId xmlns:a16="http://schemas.microsoft.com/office/drawing/2014/main" val="73714367"/>
                    </a:ext>
                  </a:extLst>
                </a:gridCol>
              </a:tblGrid>
              <a:tr h="546050"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  <a:r>
                        <a:rPr lang="en-US" sz="2400" b="1" baseline="30000" dirty="0"/>
                        <a:t>st</a:t>
                      </a:r>
                      <a:r>
                        <a:rPr lang="en-US" sz="2400" b="1" dirty="0"/>
                        <a:t>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2nd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</a:t>
                      </a:r>
                      <a:r>
                        <a:rPr lang="en-US" sz="2400" b="1" baseline="30000" dirty="0"/>
                        <a:t>rd</a:t>
                      </a:r>
                      <a:r>
                        <a:rPr lang="en-US" sz="2400" b="1" dirty="0"/>
                        <a:t>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  <a:r>
                        <a:rPr lang="en-US" sz="2400" b="1" baseline="30000" dirty="0"/>
                        <a:t>th</a:t>
                      </a:r>
                      <a:r>
                        <a:rPr lang="en-US" sz="2400" b="1" dirty="0"/>
                        <a:t> week (21 days after 1</a:t>
                      </a:r>
                      <a:r>
                        <a:rPr lang="en-US" sz="2400" b="1" baseline="30000" dirty="0"/>
                        <a:t>st</a:t>
                      </a:r>
                      <a:r>
                        <a:rPr lang="en-US" sz="2400" b="1" dirty="0"/>
                        <a:t> week)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</a:t>
                      </a:r>
                      <a:r>
                        <a:rPr lang="en-US" sz="2400" b="1" baseline="30000" dirty="0"/>
                        <a:t>th</a:t>
                      </a:r>
                      <a:r>
                        <a:rPr lang="en-US" sz="2400" b="1" dirty="0"/>
                        <a:t> week (21 days after 2</a:t>
                      </a:r>
                      <a:r>
                        <a:rPr lang="en-US" sz="2400" b="1" baseline="30000" dirty="0"/>
                        <a:t>nd</a:t>
                      </a:r>
                      <a:r>
                        <a:rPr lang="en-US" sz="2400" b="1" dirty="0"/>
                        <a:t> week)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563146"/>
                  </a:ext>
                </a:extLst>
              </a:tr>
              <a:tr h="546050">
                <a:tc>
                  <a:txBody>
                    <a:bodyPr/>
                    <a:lstStyle/>
                    <a:p>
                      <a:r>
                        <a:rPr lang="en-US" sz="2400" b="1" dirty="0"/>
                        <a:t>1000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5620"/>
                  </a:ext>
                </a:extLst>
              </a:tr>
              <a:tr h="546050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200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22361"/>
                  </a:ext>
                </a:extLst>
              </a:tr>
              <a:tr h="546050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200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95058"/>
                  </a:ext>
                </a:extLst>
              </a:tr>
              <a:tr h="546050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200 doses + 1000 booster for 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51015"/>
                  </a:ext>
                </a:extLst>
              </a:tr>
              <a:tr h="546050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200 doses + 200 booster for Week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198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BDEA5-5C44-4292-85EF-5D3A286D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13649-17F1-4A1B-8AC2-C0C567D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1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A65E-825E-4AE1-ABAE-5AE15BAC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089" y="274639"/>
            <a:ext cx="5192890" cy="1143000"/>
          </a:xfrm>
        </p:spPr>
        <p:txBody>
          <a:bodyPr/>
          <a:lstStyle/>
          <a:p>
            <a:r>
              <a:rPr lang="en-US" b="1" dirty="0"/>
              <a:t>Preventing disease vs. </a:t>
            </a:r>
            <a:br>
              <a:rPr lang="en-US" b="1" dirty="0"/>
            </a:br>
            <a:r>
              <a:rPr lang="en-US" b="1" dirty="0"/>
              <a:t>Preventing infection</a:t>
            </a:r>
          </a:p>
        </p:txBody>
      </p:sp>
      <p:pic>
        <p:nvPicPr>
          <p:cNvPr id="11266" name="Picture 2" descr="OPV – GPEI">
            <a:extLst>
              <a:ext uri="{FF2B5EF4-FFF2-40B4-BE49-F238E27FC236}">
                <a16:creationId xmlns:a16="http://schemas.microsoft.com/office/drawing/2014/main" id="{9444EFDD-4A00-4FBB-971E-9C2F15A2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18" y="2090737"/>
            <a:ext cx="4825294" cy="31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pproaching polio eradication: Endgame hiccups">
            <a:extLst>
              <a:ext uri="{FF2B5EF4-FFF2-40B4-BE49-F238E27FC236}">
                <a16:creationId xmlns:a16="http://schemas.microsoft.com/office/drawing/2014/main" id="{85FA2293-2938-4E0A-A11B-51429D43AC82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0737"/>
            <a:ext cx="34099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130BC-BF43-415D-A307-C785B06740D7}"/>
              </a:ext>
            </a:extLst>
          </p:cNvPr>
          <p:cNvSpPr txBox="1"/>
          <p:nvPr/>
        </p:nvSpPr>
        <p:spPr>
          <a:xfrm flipH="1">
            <a:off x="1761701" y="5554134"/>
            <a:ext cx="80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IPV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8AD79-8AAE-4626-BAD7-3F1988BBBE46}"/>
              </a:ext>
            </a:extLst>
          </p:cNvPr>
          <p:cNvSpPr txBox="1"/>
          <p:nvPr/>
        </p:nvSpPr>
        <p:spPr>
          <a:xfrm flipH="1">
            <a:off x="5927161" y="5554134"/>
            <a:ext cx="91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OPV</a:t>
            </a:r>
          </a:p>
        </p:txBody>
      </p:sp>
    </p:spTree>
    <p:extLst>
      <p:ext uri="{BB962C8B-B14F-4D97-AF65-F5344CB8AC3E}">
        <p14:creationId xmlns:p14="http://schemas.microsoft.com/office/powerpoint/2010/main" val="2435638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79" y="774961"/>
            <a:ext cx="352777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COVID-19 Vaccine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8E8F-4D67-4C7B-8F6A-058267DD290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2575534"/>
            <a:ext cx="8506178" cy="4007827"/>
          </a:xfrm>
        </p:spPr>
        <p:txBody>
          <a:bodyPr>
            <a:normAutofit/>
          </a:bodyPr>
          <a:lstStyle/>
          <a:p>
            <a:r>
              <a:rPr lang="en-US" sz="2400" b="0" dirty="0"/>
              <a:t>Are the mRNA vaccines like IPV or OPV?</a:t>
            </a:r>
          </a:p>
          <a:p>
            <a:r>
              <a:rPr lang="en-US" sz="2400" b="0" dirty="0"/>
              <a:t>Reduce infection and transmission or reduce symptomatic disease only?</a:t>
            </a:r>
          </a:p>
          <a:p>
            <a:r>
              <a:rPr lang="en-US" sz="2400" b="0" dirty="0"/>
              <a:t>In HIV terms, U = U (undetectable = </a:t>
            </a:r>
            <a:r>
              <a:rPr lang="en-US" sz="2400" b="0" dirty="0" err="1"/>
              <a:t>untransmittable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Does vaccinating me protect you?</a:t>
            </a:r>
          </a:p>
          <a:p>
            <a:r>
              <a:rPr lang="en-US" sz="2400" b="0" dirty="0"/>
              <a:t>Do I have to wear a mask after vaccination?</a:t>
            </a:r>
          </a:p>
          <a:p>
            <a:pPr lvl="1"/>
            <a:r>
              <a:rPr lang="en-US" sz="2400" b="0" dirty="0"/>
              <a:t>Yes! Until we find out if V = U or we have a vast majority vaccinated</a:t>
            </a:r>
          </a:p>
          <a:p>
            <a:r>
              <a:rPr lang="en-US" sz="2400" b="0" dirty="0"/>
              <a:t>Safe in immunocompromised? Organ transplant patients?</a:t>
            </a:r>
          </a:p>
          <a:p>
            <a:pPr marL="0" indent="0">
              <a:buNone/>
            </a:pPr>
            <a:endParaRPr lang="en-US" sz="2400" b="0" dirty="0"/>
          </a:p>
        </p:txBody>
      </p:sp>
      <p:pic>
        <p:nvPicPr>
          <p:cNvPr id="7" name="Picture 2" descr="Researchers Publish Encouraging Early Data on COVID-19 Vaccine – NIH  Director's Blog">
            <a:extLst>
              <a:ext uri="{FF2B5EF4-FFF2-40B4-BE49-F238E27FC236}">
                <a16:creationId xmlns:a16="http://schemas.microsoft.com/office/drawing/2014/main" id="{B8691C71-3837-455A-BAA4-2B91E812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78" y="51086"/>
            <a:ext cx="4181871" cy="235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25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040C184-3C85-40FC-8B96-1D0522753C7E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E91431-B318-4825-9049-97DA63CC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Active safety follow-up </a:t>
            </a:r>
            <a:br>
              <a:rPr lang="en-US" b="1" dirty="0"/>
            </a:br>
            <a:r>
              <a:rPr lang="en-US" b="1" dirty="0"/>
              <a:t>(in addition to VAERS)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66E76-A028-4115-91C3-23D69476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" y="1479377"/>
            <a:ext cx="91066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8294-0F7A-4CF8-BEB2-6F4E7F8E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6355"/>
            <a:ext cx="7886700" cy="174928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kellyjm1@dhec.sc.gov</a:t>
            </a:r>
            <a:br>
              <a:rPr lang="en-US" sz="2800" b="1" dirty="0"/>
            </a:br>
            <a:r>
              <a:rPr lang="en-US" sz="2800" b="1" dirty="0"/>
              <a:t>scdhec.gov/covid19</a:t>
            </a:r>
            <a:br>
              <a:rPr lang="en-US" sz="2800" b="1" dirty="0"/>
            </a:br>
            <a:r>
              <a:rPr lang="en-US" sz="2800" b="1" dirty="0"/>
              <a:t>cdc.gov/covid19</a:t>
            </a:r>
          </a:p>
        </p:txBody>
      </p:sp>
      <p:pic>
        <p:nvPicPr>
          <p:cNvPr id="22532" name="Picture 4" descr="Brand Refresh | SCDHEC">
            <a:extLst>
              <a:ext uri="{FF2B5EF4-FFF2-40B4-BE49-F238E27FC236}">
                <a16:creationId xmlns:a16="http://schemas.microsoft.com/office/drawing/2014/main" id="{9F4F9E28-E1D8-4EB1-942D-6D0DB248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75" y="338667"/>
            <a:ext cx="5306436" cy="23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BD5CB-0ACA-433F-98F9-E98769CE1CA8}"/>
              </a:ext>
            </a:extLst>
          </p:cNvPr>
          <p:cNvSpPr/>
          <p:nvPr/>
        </p:nvSpPr>
        <p:spPr>
          <a:xfrm>
            <a:off x="2873331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395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F1AE-1E7B-4C5B-B6F8-C1DAB0A9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vaccine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7E214-8632-4304-B4B8-78CB14BA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4941F-5AF5-425C-91E1-2F0BA13D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B4D16-F3C2-43C3-9EBE-BD2FC8B2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D568B9-9F41-4305-BD46-28C05E63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" y="1439009"/>
            <a:ext cx="9077826" cy="51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1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3BE2-6888-488F-A207-1ED19B35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Pfizer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3DBF62C-596C-4B27-AEF1-198B5D344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978" y="907110"/>
                <a:ext cx="8229600" cy="4517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 sz="1800" b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 sz="1800" b="1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─"/>
                  <a:tabLst/>
                  <a:defRPr sz="1800" b="1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500" kern="120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defRPr>
                </a:lvl4pPr>
                <a:lvl5pPr marL="457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500" kern="120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New technology, store at -70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 injections 21 days apart</a:t>
                </a: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3 study in 42,000 people</a:t>
                </a:r>
              </a:p>
              <a:p>
                <a:pPr lvl="1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95% efficacious: 170 w/symptoms &amp; tested positive for COVID</a:t>
                </a:r>
              </a:p>
              <a:p>
                <a:pPr lvl="1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162 placebo (9 severe disease), 8 vaccine (1 severe)</a:t>
                </a:r>
              </a:p>
              <a:p>
                <a:pPr lvl="1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Immunity 7 days after 2</a:t>
                </a:r>
                <a:r>
                  <a:rPr lang="en-US" sz="2000" b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dose (28 days after initiate vaccine)</a:t>
                </a: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 serious adverse events, but m</a:t>
                </a:r>
                <a:r>
                  <a:rPr lang="en-US" sz="2400" b="0" dirty="0">
                    <a:ea typeface="Cambria Math" panose="02040503050406030204" pitchFamily="18" charset="0"/>
                  </a:rPr>
                  <a:t>ore than half had fatigue, chills, headache, muscle aches after 2</a:t>
                </a:r>
                <a:r>
                  <a:rPr lang="en-US" sz="2400" b="0" baseline="30000" dirty="0">
                    <a:ea typeface="Cambria Math" panose="02040503050406030204" pitchFamily="18" charset="0"/>
                  </a:rPr>
                  <a:t>nd</a:t>
                </a:r>
                <a:r>
                  <a:rPr lang="en-US" sz="2400" b="0" dirty="0">
                    <a:ea typeface="Cambria Math" panose="02040503050406030204" pitchFamily="18" charset="0"/>
                  </a:rPr>
                  <a:t> dose</a:t>
                </a:r>
              </a:p>
              <a:p>
                <a:r>
                  <a:rPr lang="en-US" sz="2400" b="0" dirty="0"/>
                  <a:t>Mild-moderate pain at the injection site in almost all</a:t>
                </a:r>
              </a:p>
              <a:p>
                <a:r>
                  <a:rPr lang="en-US" sz="2400" b="0" dirty="0"/>
                  <a:t>Likely authorized for emergency use after FDA and ACIP reviews 12/11/2020</a:t>
                </a:r>
              </a:p>
              <a:p>
                <a:r>
                  <a:rPr lang="en-US" sz="2400" b="0" dirty="0"/>
                  <a:t>Special requirements to maintain cold chain</a:t>
                </a:r>
              </a:p>
              <a:p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br>
                  <a:rPr lang="en-US" sz="2800" b="0" dirty="0"/>
                </a:b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3DBF62C-596C-4B27-AEF1-198B5D344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8" y="907110"/>
                <a:ext cx="8229600" cy="4517048"/>
              </a:xfrm>
              <a:prstGeom prst="rect">
                <a:avLst/>
              </a:prstGeom>
              <a:blipFill>
                <a:blip r:embed="rId2"/>
                <a:stretch>
                  <a:fillRect l="-963" t="-945" r="-1407" b="-1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0D6266E-B9B9-4E43-A0E1-5606AD1F9FD4}"/>
              </a:ext>
            </a:extLst>
          </p:cNvPr>
          <p:cNvSpPr txBox="1"/>
          <p:nvPr/>
        </p:nvSpPr>
        <p:spPr>
          <a:xfrm flipH="1">
            <a:off x="887748" y="6444862"/>
            <a:ext cx="5932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https://www.nejm.org/doi/full/10.1056/NEJMoa2027906?query=featured_coronavirus</a:t>
            </a:r>
          </a:p>
        </p:txBody>
      </p:sp>
      <p:pic>
        <p:nvPicPr>
          <p:cNvPr id="11" name="Picture 2" descr="Researchers Publish Encouraging Early Data on COVID-19 Vaccine – NIH  Director's Blog">
            <a:extLst>
              <a:ext uri="{FF2B5EF4-FFF2-40B4-BE49-F238E27FC236}">
                <a16:creationId xmlns:a16="http://schemas.microsoft.com/office/drawing/2014/main" id="{F190D1A8-D8E2-416C-A44D-E74D1828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77" y="-16648"/>
            <a:ext cx="3710413" cy="208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4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8FB18B-7613-4051-9B2F-E799CEA9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Pfizer vaccine logistics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EF8D8-FAE7-428A-9E6E-533B712EF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1" y="1432415"/>
            <a:ext cx="7409746" cy="4517048"/>
          </a:xfrm>
        </p:spPr>
        <p:txBody>
          <a:bodyPr>
            <a:normAutofit/>
          </a:bodyPr>
          <a:lstStyle/>
          <a:p>
            <a:r>
              <a:rPr lang="en-US" sz="2400" b="0" dirty="0"/>
              <a:t>Training on the logistics handling of Pfizer vaccine cannot be sent out until EUA is approved. </a:t>
            </a:r>
          </a:p>
          <a:p>
            <a:r>
              <a:rPr lang="en-US" sz="2400" b="0" dirty="0"/>
              <a:t>When EUA approved, DHEC will send handling information as soon as we are cleared to send it, as early as this week</a:t>
            </a:r>
          </a:p>
          <a:p>
            <a:r>
              <a:rPr lang="en-US" sz="2400" b="0" dirty="0"/>
              <a:t>Videos on how to handle the vaccines.</a:t>
            </a:r>
          </a:p>
          <a:p>
            <a:r>
              <a:rPr lang="en-US" sz="2400" b="0" dirty="0"/>
              <a:t>Information on the Pfizer webpage</a:t>
            </a:r>
            <a:endParaRPr lang="en-US" sz="24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6BA8C8C-7941-42AD-98CA-B68525A61E49}"/>
              </a:ext>
            </a:extLst>
          </p:cNvPr>
          <p:cNvSpPr txBox="1">
            <a:spLocks/>
          </p:cNvSpPr>
          <p:nvPr/>
        </p:nvSpPr>
        <p:spPr>
          <a:xfrm>
            <a:off x="564446" y="1707652"/>
            <a:ext cx="7759701" cy="4517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4572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6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8FB18B-7613-4051-9B2F-E799CEA9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Pfizer vaccine </a:t>
            </a:r>
            <a:r>
              <a:rPr lang="en-US" b="1" dirty="0" err="1"/>
              <a:t>logisitics</a:t>
            </a:r>
            <a:endParaRPr lang="en-US" b="1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6BA8C8C-7941-42AD-98CA-B68525A61E49}"/>
              </a:ext>
            </a:extLst>
          </p:cNvPr>
          <p:cNvSpPr txBox="1">
            <a:spLocks/>
          </p:cNvSpPr>
          <p:nvPr/>
        </p:nvSpPr>
        <p:spPr>
          <a:xfrm>
            <a:off x="564446" y="1707652"/>
            <a:ext cx="7759701" cy="4517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4572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Vaccine sent via a thermal shipper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Three options for storage: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Ultra-low-temperature freezers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Pfizer thermal shippers can be used as temporary storage units by refilling with dry ice every five days for up to 30 days of storage.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Refrigeration units that are commonly available in hospitals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Once thawed, vaccine can be stored for five days at refrigerated 2-8°C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8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Emergency Use Authorization (EUA)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1462-2DF9-4F2D-AB77-176A29E3984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3156" y="1417760"/>
            <a:ext cx="7790359" cy="5028196"/>
          </a:xfrm>
        </p:spPr>
        <p:txBody>
          <a:bodyPr>
            <a:normAutofit/>
          </a:bodyPr>
          <a:lstStyle/>
          <a:p>
            <a:r>
              <a:rPr lang="en-US" sz="2400" b="0" dirty="0"/>
              <a:t>EUA issued only after safety and efficacy standards are met</a:t>
            </a:r>
          </a:p>
          <a:p>
            <a:r>
              <a:rPr lang="en-US" sz="2400" b="0" dirty="0"/>
              <a:t>Determination that the known and potential benefits of the investigational product outweigh its known and potential risks</a:t>
            </a:r>
          </a:p>
          <a:p>
            <a:r>
              <a:rPr lang="en-US" sz="2400" b="0" dirty="0"/>
              <a:t>Use of an investigational vaccine under an EUA is not subject to informed consent requirements; rather a Fact Sheet is provided</a:t>
            </a:r>
          </a:p>
          <a:p>
            <a:pPr marL="0" indent="0">
              <a:buNone/>
            </a:pPr>
            <a:br>
              <a:rPr lang="en-US" sz="2400" b="0" dirty="0"/>
            </a:b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65676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51CC-1A55-45A3-85C1-B104B5DC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EUA Fact Sheet</a:t>
            </a:r>
          </a:p>
        </p:txBody>
      </p:sp>
      <p:pic>
        <p:nvPicPr>
          <p:cNvPr id="7" name="Content Placeholder 6" descr="Text, application&#10;&#10;Description automatically generated">
            <a:extLst>
              <a:ext uri="{FF2B5EF4-FFF2-40B4-BE49-F238E27FC236}">
                <a16:creationId xmlns:a16="http://schemas.microsoft.com/office/drawing/2014/main" id="{E21C21BD-D669-487C-9A24-07F465EE6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99"/>
            <a:ext cx="9144000" cy="49340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59F05-6BAA-45F0-A1D1-47C2DDD8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671A8-066F-43C7-B7D6-0CD4CCAB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9297-F8F5-4C4F-9C88-0B2DD36B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Vaccine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D6B6-EBAB-4E5D-92FE-FA4ABC84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841378"/>
            <a:ext cx="7734300" cy="4525963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CDC has indicated SC’s anticipated allocation will be  ~200,000 to 300,000 doses by the end 2020</a:t>
            </a:r>
          </a:p>
          <a:p>
            <a:r>
              <a:rPr lang="en-US" b="0" dirty="0">
                <a:solidFill>
                  <a:schemeClr val="tx1"/>
                </a:solidFill>
              </a:rPr>
              <a:t>Those amounts are subject to change</a:t>
            </a:r>
          </a:p>
          <a:p>
            <a:r>
              <a:rPr lang="en-US" b="0" dirty="0">
                <a:solidFill>
                  <a:schemeClr val="tx1"/>
                </a:solidFill>
              </a:rPr>
              <a:t>We won't know exact amount until doses received</a:t>
            </a:r>
          </a:p>
          <a:p>
            <a:r>
              <a:rPr lang="en-US" b="0" dirty="0">
                <a:solidFill>
                  <a:schemeClr val="tx1"/>
                </a:solidFill>
              </a:rPr>
              <a:t>Current plan is weekly shipments as manufacturing increases</a:t>
            </a:r>
          </a:p>
          <a:p>
            <a:r>
              <a:rPr lang="en-US" b="0" dirty="0">
                <a:solidFill>
                  <a:schemeClr val="tx1"/>
                </a:solidFill>
              </a:rPr>
              <a:t>DHEC and the Vaccine Advisory Committee have draft plans for vaccine allocation for 1a and later phases </a:t>
            </a:r>
          </a:p>
          <a:p>
            <a:r>
              <a:rPr lang="en-US" b="0" dirty="0">
                <a:solidFill>
                  <a:schemeClr val="tx1"/>
                </a:solidFill>
              </a:rPr>
              <a:t>Awaiting opportunity to review the ACIP recommendations on Dec. 11, 2020 before finalizing plans for Phase 1b, 2 and 3</a:t>
            </a: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68B4A-EAA0-4994-BCB5-AEC6C763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A15B0-67A9-40A9-ABFC-27946B23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66043"/>
      </p:ext>
    </p:extLst>
  </p:cSld>
  <p:clrMapOvr>
    <a:masterClrMapping/>
  </p:clrMapOvr>
</p:sld>
</file>

<file path=ppt/theme/theme1.xml><?xml version="1.0" encoding="utf-8"?>
<a:theme xmlns:a="http://schemas.openxmlformats.org/drawingml/2006/main" name="WCM_Template_Cobranded PPT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EAE7DFE71BA4D8715D14C4D04E0AB" ma:contentTypeVersion="5" ma:contentTypeDescription="Create a new document." ma:contentTypeScope="" ma:versionID="62734ebec778ce780411c99a47c0d296">
  <xsd:schema xmlns:xsd="http://www.w3.org/2001/XMLSchema" xmlns:xs="http://www.w3.org/2001/XMLSchema" xmlns:p="http://schemas.microsoft.com/office/2006/metadata/properties" xmlns:ns3="267327d2-b4a4-4fbe-88aa-92257d7101e0" xmlns:ns4="b546491a-7463-4b9c-b93a-b9277cc11283" targetNamespace="http://schemas.microsoft.com/office/2006/metadata/properties" ma:root="true" ma:fieldsID="2c63891543ff7d9906443381dd1409c1" ns3:_="" ns4:_="">
    <xsd:import namespace="267327d2-b4a4-4fbe-88aa-92257d7101e0"/>
    <xsd:import namespace="b546491a-7463-4b9c-b93a-b9277cc112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327d2-b4a4-4fbe-88aa-92257d71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6491a-7463-4b9c-b93a-b9277cc11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02E717-C9AA-40EC-A553-DB37FCC3F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7327d2-b4a4-4fbe-88aa-92257d7101e0"/>
    <ds:schemaRef ds:uri="b546491a-7463-4b9c-b93a-b9277cc11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D94687-D6BA-4068-8D77-49A063459A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ECF630-DA73-4F44-981F-C286F7910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WCM_Template_Cobranded PPT_White</Template>
  <TotalTime>53649</TotalTime>
  <Words>1642</Words>
  <Application>Microsoft Office PowerPoint</Application>
  <PresentationFormat>On-screen Show (4:3)</PresentationFormat>
  <Paragraphs>162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inherit</vt:lpstr>
      <vt:lpstr>Lucida Grande</vt:lpstr>
      <vt:lpstr>WCM_Template_Cobranded PPT_White</vt:lpstr>
      <vt:lpstr>COVID-19 Vaccine Update</vt:lpstr>
      <vt:lpstr>Phased vaccine allocation</vt:lpstr>
      <vt:lpstr>New vaccine technology</vt:lpstr>
      <vt:lpstr>Pfizer</vt:lpstr>
      <vt:lpstr>Pfizer vaccine logistics</vt:lpstr>
      <vt:lpstr>Pfizer vaccine logisitics</vt:lpstr>
      <vt:lpstr>Emergency Use Authorization (EUA)</vt:lpstr>
      <vt:lpstr>EUA Fact Sheet</vt:lpstr>
      <vt:lpstr>Vaccine Allocation</vt:lpstr>
      <vt:lpstr>Phase 1a Vaccination</vt:lpstr>
      <vt:lpstr>Phase 1a Vaccination</vt:lpstr>
      <vt:lpstr> Phase 1a Vaccination</vt:lpstr>
      <vt:lpstr> Phase 1a Vaccination</vt:lpstr>
      <vt:lpstr>PowerPoint Presentation</vt:lpstr>
      <vt:lpstr>What symptoms may occur? </vt:lpstr>
      <vt:lpstr>Discussing the facts around vaccine including side effects</vt:lpstr>
      <vt:lpstr>What should I tell people?</vt:lpstr>
      <vt:lpstr>What about long-term or rare side effects? </vt:lpstr>
      <vt:lpstr>Contraindications to COVID-19 vaccine?</vt:lpstr>
      <vt:lpstr>Safety in Pregnancy</vt:lpstr>
      <vt:lpstr>Institute for Health Metrics and Evaluation, SC, 12.06.2020</vt:lpstr>
      <vt:lpstr>Death rates for COVID-19</vt:lpstr>
      <vt:lpstr>Vaccines don’t save lives; vaccinations do!</vt:lpstr>
      <vt:lpstr>Do I need to save and store the 2nd dose? No – example Pfizer vaccine</vt:lpstr>
      <vt:lpstr>Preventing disease vs.  Preventing infection</vt:lpstr>
      <vt:lpstr>COVID-19 Vaccine Questions</vt:lpstr>
      <vt:lpstr>Active safety follow-up  (in addition to VAERS)</vt:lpstr>
      <vt:lpstr>kellyjm1@dhec.sc.gov scdhec.gov/covid19 cdc.gov/covid19</vt:lpstr>
    </vt:vector>
  </TitlesOfParts>
  <Company>NewYork-Presbyterian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Pro-Procalcitonin</dc:title>
  <dc:creator>Matthew Simon</dc:creator>
  <cp:lastModifiedBy>Coleman, Linda M.</cp:lastModifiedBy>
  <cp:revision>532</cp:revision>
  <cp:lastPrinted>2015-10-19T20:50:20Z</cp:lastPrinted>
  <dcterms:created xsi:type="dcterms:W3CDTF">2017-03-31T15:39:27Z</dcterms:created>
  <dcterms:modified xsi:type="dcterms:W3CDTF">2020-12-11T12:59:59Z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0x010100D62EAE7DFE71BA4D8715D14C4D04E0AB</vt:lpwstr>
  </property>
</Properties>
</file>